
<file path=[Content_Types].xml><?xml version="1.0" encoding="utf-8"?>
<Types xmlns="http://schemas.openxmlformats.org/package/2006/content-types"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94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83.xml" ContentType="application/vnd.openxmlformats-officedocument.presentationml.slide+xml"/>
  <Override PartName="/ppt/slides/slide102.xml" ContentType="application/vnd.openxmlformats-officedocument.presentationml.slide+xml"/>
  <Override PartName="/ppt/slides/slide120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slides/slide90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5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2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s/slide99.xml" ContentType="application/vnd.openxmlformats-officedocument.presentationml.slide+xml"/>
  <Override PartName="/ppt/slides/slide118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slides/slide107.xml" ContentType="application/vnd.openxmlformats-officedocument.presentationml.slide+xml"/>
  <Override PartName="/ppt/slides/slide125.xml" ContentType="application/vnd.openxmlformats-officedocument.presentationml.slide+xml"/>
  <Override PartName="/ppt/viewProps.xml" ContentType="application/vnd.openxmlformats-officedocument.presentationml.viewProp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48.xml" ContentType="application/vnd.openxmlformats-officedocument.presentationml.slide+xml"/>
  <Override PartName="/ppt/slides/slide66.xml" ContentType="application/vnd.openxmlformats-officedocument.presentationml.slide+xml"/>
  <Override PartName="/ppt/slides/slide95.xml" ContentType="application/vnd.openxmlformats-officedocument.presentationml.slide+xml"/>
  <Override PartName="/ppt/slides/slide103.xml" ContentType="application/vnd.openxmlformats-officedocument.presentationml.slide+xml"/>
  <Override PartName="/ppt/slides/slide114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29.xml" ContentType="application/vnd.openxmlformats-officedocument.presentationml.slideLayout+xml"/>
  <Default Extension="png" ContentType="image/png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55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slides/slide121.xml" ContentType="application/vnd.openxmlformats-officedocument.presentationml.slide+xml"/>
  <Override PartName="/ppt/presProps.xml" ContentType="application/vnd.openxmlformats-officedocument.presentationml.presProps+xml"/>
  <Override PartName="/ppt/slideLayouts/slideLayout18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33.xml" ContentType="application/vnd.openxmlformats-officedocument.presentationml.slide+xml"/>
  <Override PartName="/ppt/slides/slide44.xml" ContentType="application/vnd.openxmlformats-officedocument.presentationml.slide+xml"/>
  <Override PartName="/ppt/slides/slide62.xml" ContentType="application/vnd.openxmlformats-officedocument.presentationml.slide+xml"/>
  <Override PartName="/ppt/slides/slide80.xml" ContentType="application/vnd.openxmlformats-officedocument.presentationml.slide+xml"/>
  <Override PartName="/ppt/slides/slide91.xml" ContentType="application/vnd.openxmlformats-officedocument.presentationml.slide+xml"/>
  <Override PartName="/ppt/slides/slide110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43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22.xml" ContentType="application/vnd.openxmlformats-officedocument.presentationml.slide+xml"/>
  <Override PartName="/ppt/slides/slide51.xml" ContentType="application/vnd.openxmlformats-officedocument.presentationml.slide+xml"/>
  <Override PartName="/ppt/slideLayouts/slideLayout14.xml" ContentType="application/vnd.openxmlformats-officedocument.presentationml.slideLayout+xml"/>
  <Override PartName="/ppt/slideLayouts/slideLayout32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40.xml" ContentType="application/vnd.openxmlformats-officedocument.presentationml.slide+xml"/>
  <Override PartName="/ppt/slideLayouts/slideLayout21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s/slide119.xml" ContentType="application/vnd.openxmlformats-officedocument.presentationml.slide+xml"/>
  <Override PartName="/ppt/slideLayouts/slideLayout10.xml" ContentType="application/vnd.openxmlformats-officedocument.presentationml.slideLayout+xml"/>
  <Override PartName="/ppt/slides/slide89.xml" ContentType="application/vnd.openxmlformats-officedocument.presentationml.slide+xml"/>
  <Override PartName="/ppt/slides/slide108.xml" ContentType="application/vnd.openxmlformats-officedocument.presentationml.slide+xml"/>
  <Override PartName="/ppt/slides/slide49.xml" ContentType="application/vnd.openxmlformats-officedocument.presentationml.slide+xml"/>
  <Override PartName="/ppt/slides/slide78.xml" ContentType="application/vnd.openxmlformats-officedocument.presentationml.slide+xml"/>
  <Override PartName="/ppt/slides/slide96.xml" ContentType="application/vnd.openxmlformats-officedocument.presentationml.slide+xml"/>
  <Override PartName="/ppt/slides/slide115.xml" ContentType="application/vnd.openxmlformats-officedocument.presentationml.slide+xml"/>
  <Override PartName="/ppt/handoutMasters/handoutMaster1.xml" ContentType="application/vnd.openxmlformats-officedocument.presentationml.handoutMaster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85.xml" ContentType="application/vnd.openxmlformats-officedocument.presentationml.slide+xml"/>
  <Override PartName="/ppt/slides/slide104.xml" ContentType="application/vnd.openxmlformats-officedocument.presentationml.slide+xml"/>
  <Override PartName="/ppt/slides/slide122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s/slide92.xml" ContentType="application/vnd.openxmlformats-officedocument.presentationml.slide+xml"/>
  <Override PartName="/ppt/slides/slide111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Override PartName="/ppt/slides/slide100.xml" ContentType="application/vnd.openxmlformats-officedocument.presentationml.slide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44.xml" ContentType="application/vnd.openxmlformats-officedocument.presentationml.slideLayout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slideLayouts/slideLayout2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s/slide79.xml" ContentType="application/vnd.openxmlformats-officedocument.presentationml.slide+xml"/>
  <Override PartName="/ppt/slides/slide109.xml" ContentType="application/vnd.openxmlformats-officedocument.presentationml.slide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slides/slide97.xml" ContentType="application/vnd.openxmlformats-officedocument.presentationml.slide+xml"/>
  <Override PartName="/ppt/slides/slide116.xml" ContentType="application/vnd.openxmlformats-officedocument.presentationml.slide+xml"/>
  <Override PartName="/ppt/slideLayouts/slideLayout9.xml" ContentType="application/vnd.openxmlformats-officedocument.presentationml.slideLayout+xml"/>
  <Override PartName="/ppt/slideMasters/slideMaster2.xml" ContentType="application/vnd.openxmlformats-officedocument.presentationml.slideMaster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57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slides/slide105.xml" ContentType="application/vnd.openxmlformats-officedocument.presentationml.slide+xml"/>
  <Override PartName="/ppt/slides/slide123.xml" ContentType="application/vnd.openxmlformats-officedocument.presentationml.slide+xml"/>
  <Override PartName="/ppt/slideLayouts/slideLayout3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4.xml" ContentType="application/vnd.openxmlformats-officedocument.them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46.xml" ContentType="application/vnd.openxmlformats-officedocument.presentationml.slide+xml"/>
  <Override PartName="/ppt/slides/slide64.xml" ContentType="application/vnd.openxmlformats-officedocument.presentationml.slide+xml"/>
  <Override PartName="/ppt/slides/slide93.xml" ContentType="application/vnd.openxmlformats-officedocument.presentationml.slide+xml"/>
  <Override PartName="/ppt/slides/slide101.xml" ContentType="application/vnd.openxmlformats-officedocument.presentationml.slide+xml"/>
  <Override PartName="/ppt/slides/slide112.xml" ContentType="application/vnd.openxmlformats-officedocument.presentationml.slide+xml"/>
  <Override PartName="/ppt/slideLayouts/slideLayout5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s/slide24.xml" ContentType="application/vnd.openxmlformats-officedocument.presentationml.slide+xml"/>
  <Override PartName="/ppt/slides/slide35.xml" ContentType="application/vnd.openxmlformats-officedocument.presentationml.slide+xml"/>
  <Override PartName="/ppt/slides/slide53.xml" ContentType="application/vnd.openxmlformats-officedocument.presentationml.slide+xml"/>
  <Override PartName="/ppt/slides/slide71.xml" ContentType="application/vnd.openxmlformats-officedocument.presentationml.slide+xml"/>
  <Override PartName="/ppt/slides/slide82.xml" ContentType="application/vnd.openxmlformats-officedocument.presentationml.slide+xml"/>
  <Override PartName="/ppt/slideLayouts/slideLayout16.xml" ContentType="application/vnd.openxmlformats-officedocument.presentationml.slideLayout+xml"/>
  <Default Extension="jpeg" ContentType="image/jpeg"/>
  <Override PartName="/ppt/slideLayouts/slideLayout34.xml" ContentType="application/vnd.openxmlformats-officedocument.presentationml.slideLayout+xml"/>
  <Override PartName="/ppt/slides/slide13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s/slide98.xml" ContentType="application/vnd.openxmlformats-officedocument.presentationml.slide+xml"/>
  <Override PartName="/ppt/slides/slide117.xml" ContentType="application/vnd.openxmlformats-officedocument.presentationml.slide+xml"/>
  <Override PartName="/ppt/slides/slide8.xml" ContentType="application/vnd.openxmlformats-officedocument.presentationml.slide+xml"/>
  <Override PartName="/ppt/slides/slide69.xml" ContentType="application/vnd.openxmlformats-officedocument.presentationml.slide+xml"/>
  <Override PartName="/ppt/slides/slide87.xml" ContentType="application/vnd.openxmlformats-officedocument.presentationml.slide+xml"/>
  <Override PartName="/ppt/slides/slide106.xml" ContentType="application/vnd.openxmlformats-officedocument.presentationml.slide+xml"/>
  <Override PartName="/ppt/slides/slide124.xml" ContentType="application/vnd.openxmlformats-officedocument.presentationml.slide+xml"/>
  <Override PartName="/ppt/slides/slide29.xml" ContentType="application/vnd.openxmlformats-officedocument.presentationml.slide+xml"/>
  <Override PartName="/ppt/slides/slide76.xml" ContentType="application/vnd.openxmlformats-officedocument.presentationml.slide+xml"/>
  <Override PartName="/ppt/slides/slide113.xml" ContentType="application/vnd.openxmlformats-officedocument.presentationml.slide+xml"/>
  <Override PartName="/ppt/slideLayouts/slideLayout39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86" r:id="rId2"/>
  </p:sldMasterIdLst>
  <p:notesMasterIdLst>
    <p:notesMasterId r:id="rId128"/>
  </p:notesMasterIdLst>
  <p:handoutMasterIdLst>
    <p:handoutMasterId r:id="rId129"/>
  </p:handoutMasterIdLst>
  <p:sldIdLst>
    <p:sldId id="267" r:id="rId3"/>
    <p:sldId id="270" r:id="rId4"/>
    <p:sldId id="272" r:id="rId5"/>
    <p:sldId id="268" r:id="rId6"/>
    <p:sldId id="273" r:id="rId7"/>
    <p:sldId id="274" r:id="rId8"/>
    <p:sldId id="275" r:id="rId9"/>
    <p:sldId id="276" r:id="rId10"/>
    <p:sldId id="277" r:id="rId11"/>
    <p:sldId id="278" r:id="rId12"/>
    <p:sldId id="279" r:id="rId13"/>
    <p:sldId id="280" r:id="rId14"/>
    <p:sldId id="281" r:id="rId15"/>
    <p:sldId id="282" r:id="rId16"/>
    <p:sldId id="283" r:id="rId17"/>
    <p:sldId id="284" r:id="rId18"/>
    <p:sldId id="285" r:id="rId19"/>
    <p:sldId id="286" r:id="rId20"/>
    <p:sldId id="287" r:id="rId21"/>
    <p:sldId id="288" r:id="rId22"/>
    <p:sldId id="289" r:id="rId23"/>
    <p:sldId id="290" r:id="rId24"/>
    <p:sldId id="291" r:id="rId25"/>
    <p:sldId id="292" r:id="rId26"/>
    <p:sldId id="293" r:id="rId27"/>
    <p:sldId id="294" r:id="rId28"/>
    <p:sldId id="295" r:id="rId29"/>
    <p:sldId id="296" r:id="rId30"/>
    <p:sldId id="297" r:id="rId31"/>
    <p:sldId id="298" r:id="rId32"/>
    <p:sldId id="299" r:id="rId33"/>
    <p:sldId id="300" r:id="rId34"/>
    <p:sldId id="301" r:id="rId35"/>
    <p:sldId id="302" r:id="rId36"/>
    <p:sldId id="303" r:id="rId37"/>
    <p:sldId id="304" r:id="rId38"/>
    <p:sldId id="305" r:id="rId39"/>
    <p:sldId id="306" r:id="rId40"/>
    <p:sldId id="307" r:id="rId41"/>
    <p:sldId id="308" r:id="rId42"/>
    <p:sldId id="309" r:id="rId43"/>
    <p:sldId id="310" r:id="rId44"/>
    <p:sldId id="311" r:id="rId45"/>
    <p:sldId id="312" r:id="rId46"/>
    <p:sldId id="313" r:id="rId47"/>
    <p:sldId id="314" r:id="rId48"/>
    <p:sldId id="315" r:id="rId49"/>
    <p:sldId id="316" r:id="rId50"/>
    <p:sldId id="317" r:id="rId51"/>
    <p:sldId id="318" r:id="rId52"/>
    <p:sldId id="319" r:id="rId53"/>
    <p:sldId id="320" r:id="rId54"/>
    <p:sldId id="321" r:id="rId55"/>
    <p:sldId id="322" r:id="rId56"/>
    <p:sldId id="323" r:id="rId57"/>
    <p:sldId id="324" r:id="rId58"/>
    <p:sldId id="325" r:id="rId59"/>
    <p:sldId id="326" r:id="rId60"/>
    <p:sldId id="327" r:id="rId61"/>
    <p:sldId id="328" r:id="rId62"/>
    <p:sldId id="329" r:id="rId63"/>
    <p:sldId id="330" r:id="rId64"/>
    <p:sldId id="331" r:id="rId65"/>
    <p:sldId id="332" r:id="rId66"/>
    <p:sldId id="333" r:id="rId67"/>
    <p:sldId id="334" r:id="rId68"/>
    <p:sldId id="335" r:id="rId69"/>
    <p:sldId id="336" r:id="rId70"/>
    <p:sldId id="337" r:id="rId71"/>
    <p:sldId id="338" r:id="rId72"/>
    <p:sldId id="339" r:id="rId73"/>
    <p:sldId id="340" r:id="rId74"/>
    <p:sldId id="341" r:id="rId75"/>
    <p:sldId id="342" r:id="rId76"/>
    <p:sldId id="343" r:id="rId77"/>
    <p:sldId id="344" r:id="rId78"/>
    <p:sldId id="345" r:id="rId79"/>
    <p:sldId id="346" r:id="rId80"/>
    <p:sldId id="347" r:id="rId81"/>
    <p:sldId id="348" r:id="rId82"/>
    <p:sldId id="349" r:id="rId83"/>
    <p:sldId id="350" r:id="rId84"/>
    <p:sldId id="351" r:id="rId85"/>
    <p:sldId id="352" r:id="rId86"/>
    <p:sldId id="353" r:id="rId87"/>
    <p:sldId id="354" r:id="rId88"/>
    <p:sldId id="355" r:id="rId89"/>
    <p:sldId id="356" r:id="rId90"/>
    <p:sldId id="357" r:id="rId91"/>
    <p:sldId id="358" r:id="rId92"/>
    <p:sldId id="359" r:id="rId93"/>
    <p:sldId id="360" r:id="rId94"/>
    <p:sldId id="364" r:id="rId95"/>
    <p:sldId id="361" r:id="rId96"/>
    <p:sldId id="362" r:id="rId97"/>
    <p:sldId id="363" r:id="rId98"/>
    <p:sldId id="365" r:id="rId99"/>
    <p:sldId id="366" r:id="rId100"/>
    <p:sldId id="367" r:id="rId101"/>
    <p:sldId id="368" r:id="rId102"/>
    <p:sldId id="369" r:id="rId103"/>
    <p:sldId id="370" r:id="rId104"/>
    <p:sldId id="371" r:id="rId105"/>
    <p:sldId id="372" r:id="rId106"/>
    <p:sldId id="373" r:id="rId107"/>
    <p:sldId id="374" r:id="rId108"/>
    <p:sldId id="375" r:id="rId109"/>
    <p:sldId id="376" r:id="rId110"/>
    <p:sldId id="377" r:id="rId111"/>
    <p:sldId id="378" r:id="rId112"/>
    <p:sldId id="379" r:id="rId113"/>
    <p:sldId id="380" r:id="rId114"/>
    <p:sldId id="381" r:id="rId115"/>
    <p:sldId id="382" r:id="rId116"/>
    <p:sldId id="383" r:id="rId117"/>
    <p:sldId id="384" r:id="rId118"/>
    <p:sldId id="385" r:id="rId119"/>
    <p:sldId id="386" r:id="rId120"/>
    <p:sldId id="387" r:id="rId121"/>
    <p:sldId id="388" r:id="rId122"/>
    <p:sldId id="389" r:id="rId123"/>
    <p:sldId id="390" r:id="rId124"/>
    <p:sldId id="391" r:id="rId125"/>
    <p:sldId id="392" r:id="rId126"/>
    <p:sldId id="393" r:id="rId127"/>
  </p:sldIdLst>
  <p:sldSz cx="9144000" cy="6858000" type="screen4x3"/>
  <p:notesSz cx="9926638" cy="67976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2" pos="2807">
          <p15:clr>
            <a:srgbClr val="A4A3A4"/>
          </p15:clr>
        </p15:guide>
        <p15:guide id="3" pos="2916">
          <p15:clr>
            <a:srgbClr val="A4A3A4"/>
          </p15:clr>
        </p15:guide>
        <p15:guide id="4" pos="2481">
          <p15:clr>
            <a:srgbClr val="A4A3A4"/>
          </p15:clr>
        </p15:guide>
        <p15:guide id="5" pos="2372">
          <p15:clr>
            <a:srgbClr val="A4A3A4"/>
          </p15:clr>
        </p15:guide>
        <p15:guide id="6" pos="2045">
          <p15:clr>
            <a:srgbClr val="A4A3A4"/>
          </p15:clr>
        </p15:guide>
        <p15:guide id="7" pos="1937">
          <p15:clr>
            <a:srgbClr val="A4A3A4"/>
          </p15:clr>
        </p15:guide>
        <p15:guide id="8" pos="1610">
          <p15:clr>
            <a:srgbClr val="A4A3A4"/>
          </p15:clr>
        </p15:guide>
        <p15:guide id="9" pos="1501">
          <p15:clr>
            <a:srgbClr val="A4A3A4"/>
          </p15:clr>
        </p15:guide>
        <p15:guide id="10" pos="1174">
          <p15:clr>
            <a:srgbClr val="A4A3A4"/>
          </p15:clr>
        </p15:guide>
        <p15:guide id="11" pos="1066">
          <p15:clr>
            <a:srgbClr val="A4A3A4"/>
          </p15:clr>
        </p15:guide>
        <p15:guide id="12" pos="739">
          <p15:clr>
            <a:srgbClr val="A4A3A4"/>
          </p15:clr>
        </p15:guide>
        <p15:guide id="13" pos="630">
          <p15:clr>
            <a:srgbClr val="A4A3A4"/>
          </p15:clr>
        </p15:guide>
        <p15:guide id="14" pos="304">
          <p15:clr>
            <a:srgbClr val="A4A3A4"/>
          </p15:clr>
        </p15:guide>
        <p15:guide id="15" pos="267">
          <p15:clr>
            <a:srgbClr val="A4A3A4"/>
          </p15:clr>
        </p15:guide>
        <p15:guide id="16" pos="3352">
          <p15:clr>
            <a:srgbClr val="A4A3A4"/>
          </p15:clr>
        </p15:guide>
        <p15:guide id="17" pos="3243">
          <p15:clr>
            <a:srgbClr val="A4A3A4"/>
          </p15:clr>
        </p15:guide>
        <p15:guide id="18" pos="3678">
          <p15:clr>
            <a:srgbClr val="A4A3A4"/>
          </p15:clr>
        </p15:guide>
        <p15:guide id="19" pos="3787">
          <p15:clr>
            <a:srgbClr val="A4A3A4"/>
          </p15:clr>
        </p15:guide>
        <p15:guide id="20" pos="4114">
          <p15:clr>
            <a:srgbClr val="A4A3A4"/>
          </p15:clr>
        </p15:guide>
        <p15:guide id="21" pos="4223">
          <p15:clr>
            <a:srgbClr val="A4A3A4"/>
          </p15:clr>
        </p15:guide>
        <p15:guide id="22" pos="4549">
          <p15:clr>
            <a:srgbClr val="A4A3A4"/>
          </p15:clr>
        </p15:guide>
        <p15:guide id="23" pos="4658">
          <p15:clr>
            <a:srgbClr val="A4A3A4"/>
          </p15:clr>
        </p15:guide>
        <p15:guide id="24" pos="4985">
          <p15:clr>
            <a:srgbClr val="A4A3A4"/>
          </p15:clr>
        </p15:guide>
        <p15:guide id="25" pos="5420">
          <p15:clr>
            <a:srgbClr val="A4A3A4"/>
          </p15:clr>
        </p15:guide>
        <p15:guide id="26" pos="5094">
          <p15:clr>
            <a:srgbClr val="A4A3A4"/>
          </p15:clr>
        </p15:guide>
        <p15:guide id="27" pos="5456">
          <p15:clr>
            <a:srgbClr val="A4A3A4"/>
          </p15:clr>
        </p15:guide>
        <p15:guide id="28" orient="horz" pos="2160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clrMru>
    <a:srgbClr val="FF6600"/>
    <a:srgbClr val="FF3300"/>
    <a:srgbClr val="E2641E"/>
    <a:srgbClr val="FFCC66"/>
    <a:srgbClr val="B9B9B9"/>
    <a:srgbClr val="E0AC00"/>
    <a:srgbClr val="68676C"/>
    <a:srgbClr val="8D9DD8"/>
    <a:srgbClr val="953D46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D083AE6-46FA-4A59-8FB0-9F97EB10719F}" styleName="밝은 스타일 3 - 강조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6412" autoAdjust="0"/>
  </p:normalViewPr>
  <p:slideViewPr>
    <p:cSldViewPr showGuides="1">
      <p:cViewPr varScale="1">
        <p:scale>
          <a:sx n="111" d="100"/>
          <a:sy n="111" d="100"/>
        </p:scale>
        <p:origin x="-1590" y="-90"/>
      </p:cViewPr>
      <p:guideLst>
        <p:guide orient="horz" pos="2160"/>
        <p:guide pos="2807"/>
        <p:guide pos="2916"/>
        <p:guide pos="2481"/>
        <p:guide pos="2372"/>
        <p:guide pos="2045"/>
        <p:guide pos="1937"/>
        <p:guide pos="1610"/>
        <p:guide pos="1501"/>
        <p:guide pos="1174"/>
        <p:guide pos="1066"/>
        <p:guide pos="739"/>
        <p:guide pos="630"/>
        <p:guide pos="304"/>
        <p:guide pos="267"/>
        <p:guide pos="3352"/>
        <p:guide pos="3243"/>
        <p:guide pos="3678"/>
        <p:guide pos="3787"/>
        <p:guide pos="4114"/>
        <p:guide pos="4223"/>
        <p:guide pos="4549"/>
        <p:guide pos="4658"/>
        <p:guide pos="4985"/>
        <p:guide pos="5420"/>
        <p:guide pos="5094"/>
        <p:guide pos="5456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117" d="100"/>
          <a:sy n="117" d="100"/>
        </p:scale>
        <p:origin x="1206" y="90"/>
      </p:cViewPr>
      <p:guideLst/>
    </p:cSldViewPr>
  </p:notesViewPr>
  <p:gridSpacing cx="58989913" cy="58989913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tableStyles" Target="tableStyles.xml"/><Relationship Id="rId16" Type="http://schemas.openxmlformats.org/officeDocument/2006/relationships/slide" Target="slides/slide14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28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13" Type="http://schemas.openxmlformats.org/officeDocument/2006/relationships/slide" Target="slides/slide111.xml"/><Relationship Id="rId118" Type="http://schemas.openxmlformats.org/officeDocument/2006/relationships/slide" Target="slides/slide116.xml"/><Relationship Id="rId126" Type="http://schemas.openxmlformats.org/officeDocument/2006/relationships/slide" Target="slides/slide124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116" Type="http://schemas.openxmlformats.org/officeDocument/2006/relationships/slide" Target="slides/slide114.xml"/><Relationship Id="rId124" Type="http://schemas.openxmlformats.org/officeDocument/2006/relationships/slide" Target="slides/slide122.xml"/><Relationship Id="rId129" Type="http://schemas.openxmlformats.org/officeDocument/2006/relationships/handoutMaster" Target="handoutMasters/handout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11" Type="http://schemas.openxmlformats.org/officeDocument/2006/relationships/slide" Target="slides/slide109.xml"/><Relationship Id="rId13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14" Type="http://schemas.openxmlformats.org/officeDocument/2006/relationships/slide" Target="slides/slide112.xml"/><Relationship Id="rId119" Type="http://schemas.openxmlformats.org/officeDocument/2006/relationships/slide" Target="slides/slide117.xml"/><Relationship Id="rId127" Type="http://schemas.openxmlformats.org/officeDocument/2006/relationships/slide" Target="slides/slide12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130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slide" Target="slides/slide118.xml"/><Relationship Id="rId125" Type="http://schemas.openxmlformats.org/officeDocument/2006/relationships/slide" Target="slides/slide123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131" Type="http://schemas.openxmlformats.org/officeDocument/2006/relationships/viewProps" Target="viewProps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625" cy="34026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5621696" y="0"/>
            <a:ext cx="4302625" cy="34026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6B0E63-BBCE-42FA-B3A6-5FD535041784}" type="datetimeFigureOut">
              <a:rPr lang="ko-KR" altLang="en-US" smtClean="0"/>
              <a:pPr/>
              <a:t>2021-04-13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6457410"/>
            <a:ext cx="4302625" cy="34026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5621696" y="6457410"/>
            <a:ext cx="4302625" cy="34026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421031-9F3C-4BB5-813E-6F6C294051C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12296503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622799" y="0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D56D40-764E-476E-B5E6-4049846BDF68}" type="datetimeFigureOut">
              <a:rPr lang="en-US" smtClean="0"/>
              <a:pPr/>
              <a:t>4/13/2021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263900" y="509588"/>
            <a:ext cx="3398838" cy="25495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92665" y="3228896"/>
            <a:ext cx="7941310" cy="30589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6456611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622799" y="6456611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CADBE4-966B-4F0C-AF81-59D2D1B847A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42454766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 userDrawn="1"/>
        </p:nvSpPr>
        <p:spPr>
          <a:xfrm>
            <a:off x="481903" y="2680109"/>
            <a:ext cx="3859670" cy="806498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>
            <a:lvl1pPr marL="0" algn="l" defTabSz="457200" rtl="0" eaLnBrk="1" latinLnBrk="0" hangingPunct="1">
              <a:spcBef>
                <a:spcPct val="0"/>
              </a:spcBef>
              <a:buNone/>
              <a:defRPr lang="en-US" sz="4400" b="1" kern="1200" baseline="0" dirty="0">
                <a:solidFill>
                  <a:schemeClr val="bg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n-cs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926671269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  <p15:guide id="3" orient="horz" pos="106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1830388" y="5078133"/>
            <a:ext cx="5329237" cy="423749"/>
          </a:xfrm>
        </p:spPr>
        <p:txBody>
          <a:bodyPr tIns="18288" bIns="18288"/>
          <a:lstStyle>
            <a:lvl1pPr>
              <a:buNone/>
              <a:defRPr sz="2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1967321" y="5513243"/>
            <a:ext cx="5216365" cy="935037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300">
                <a:solidFill>
                  <a:srgbClr val="373737"/>
                </a:solidFill>
              </a:defRPr>
            </a:lvl1pPr>
            <a:lvl2pPr>
              <a:spcBef>
                <a:spcPts val="200"/>
              </a:spcBef>
              <a:defRPr sz="1200"/>
            </a:lvl2pPr>
            <a:lvl3pPr>
              <a:spcBef>
                <a:spcPts val="100"/>
              </a:spcBef>
              <a:defRPr sz="1200"/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8"/>
          </p:nvPr>
        </p:nvSpPr>
        <p:spPr>
          <a:xfrm>
            <a:off x="1868332" y="1553021"/>
            <a:ext cx="5278773" cy="3312262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F6E382E-3682-864D-BAAA-426D382364D6}" type="datetime1">
              <a:rPr lang="en-US"/>
              <a:pPr>
                <a:defRPr/>
              </a:pPr>
              <a:t>4/13/2021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40F1395-DF07-7644-8D70-6CD057F6934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6524574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2726889" y="1519159"/>
            <a:ext cx="5329237" cy="323753"/>
          </a:xfrm>
        </p:spPr>
        <p:txBody>
          <a:bodyPr tIns="18288" bIns="18288"/>
          <a:lstStyle>
            <a:lvl1pPr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2838920" y="1854654"/>
            <a:ext cx="5216365" cy="909716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200">
                <a:solidFill>
                  <a:srgbClr val="373737"/>
                </a:solidFill>
              </a:defRPr>
            </a:lvl1pPr>
            <a:lvl2pPr>
              <a:defRPr sz="1100"/>
            </a:lvl2pPr>
            <a:lvl3pPr>
              <a:defRPr sz="1100"/>
            </a:lvl3pPr>
            <a:lvl4pPr>
              <a:defRPr sz="1200"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8"/>
          </p:nvPr>
        </p:nvSpPr>
        <p:spPr>
          <a:xfrm>
            <a:off x="984284" y="1519157"/>
            <a:ext cx="1530900" cy="126603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9" name="Picture Placeholder 16"/>
          <p:cNvSpPr>
            <a:spLocks noGrp="1"/>
          </p:cNvSpPr>
          <p:nvPr>
            <p:ph type="pic" sz="quarter" idx="19"/>
          </p:nvPr>
        </p:nvSpPr>
        <p:spPr>
          <a:xfrm>
            <a:off x="984284" y="3113027"/>
            <a:ext cx="1530900" cy="126603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10" name="Picture Placeholder 16"/>
          <p:cNvSpPr>
            <a:spLocks noGrp="1"/>
          </p:cNvSpPr>
          <p:nvPr>
            <p:ph type="pic" sz="quarter" idx="20"/>
          </p:nvPr>
        </p:nvSpPr>
        <p:spPr>
          <a:xfrm>
            <a:off x="984284" y="4706897"/>
            <a:ext cx="1530900" cy="126603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21"/>
          </p:nvPr>
        </p:nvSpPr>
        <p:spPr>
          <a:xfrm>
            <a:off x="2726889" y="3113029"/>
            <a:ext cx="5329237" cy="323753"/>
          </a:xfrm>
        </p:spPr>
        <p:txBody>
          <a:bodyPr tIns="18288" bIns="18288"/>
          <a:lstStyle>
            <a:lvl1pPr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22"/>
          </p:nvPr>
        </p:nvSpPr>
        <p:spPr>
          <a:xfrm>
            <a:off x="2838920" y="3448524"/>
            <a:ext cx="5216365" cy="909716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200">
                <a:solidFill>
                  <a:srgbClr val="373737"/>
                </a:solidFill>
              </a:defRPr>
            </a:lvl1pPr>
            <a:lvl2pPr>
              <a:defRPr sz="1100"/>
            </a:lvl2pPr>
            <a:lvl3pPr>
              <a:defRPr sz="11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23"/>
          </p:nvPr>
        </p:nvSpPr>
        <p:spPr>
          <a:xfrm>
            <a:off x="2726889" y="4706900"/>
            <a:ext cx="5329237" cy="323753"/>
          </a:xfrm>
        </p:spPr>
        <p:txBody>
          <a:bodyPr tIns="18288" bIns="18288"/>
          <a:lstStyle>
            <a:lvl1pPr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24"/>
          </p:nvPr>
        </p:nvSpPr>
        <p:spPr>
          <a:xfrm>
            <a:off x="2838920" y="5042395"/>
            <a:ext cx="5216365" cy="909716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200">
                <a:solidFill>
                  <a:srgbClr val="373737"/>
                </a:solidFill>
              </a:defRPr>
            </a:lvl1pPr>
            <a:lvl2pPr>
              <a:defRPr sz="1100"/>
            </a:lvl2pPr>
            <a:lvl3pPr>
              <a:defRPr sz="11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sp>
        <p:nvSpPr>
          <p:cNvPr id="18" name="Date Placeholder 3"/>
          <p:cNvSpPr>
            <a:spLocks noGrp="1"/>
          </p:cNvSpPr>
          <p:nvPr>
            <p:ph type="dt" sz="half" idx="2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5F553F-D6CF-024A-83E8-16C5ACBDBF0C}" type="datetime1">
              <a:rPr lang="en-US"/>
              <a:pPr>
                <a:defRPr/>
              </a:pPr>
              <a:t>4/13/2021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2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2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44D706A-52FD-E64D-AE1E-7C9D69A6BCF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40456556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498996" y="1400681"/>
            <a:ext cx="3266506" cy="5140855"/>
          </a:xfrm>
        </p:spPr>
        <p:txBody>
          <a:bodyPr rtlCol="0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3944322" y="1271542"/>
            <a:ext cx="4576923" cy="423339"/>
          </a:xfrm>
        </p:spPr>
        <p:txBody>
          <a:bodyPr/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3944322" y="1707014"/>
            <a:ext cx="4576923" cy="4209134"/>
          </a:xfrm>
        </p:spPr>
        <p:txBody>
          <a:bodyPr/>
          <a:lstStyle>
            <a:lvl1pPr>
              <a:lnSpc>
                <a:spcPct val="100000"/>
              </a:lnSpc>
              <a:spcBef>
                <a:spcPts val="400"/>
              </a:spcBef>
              <a:defRPr sz="140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  <a:lvl3pPr>
              <a:lnSpc>
                <a:spcPct val="100000"/>
              </a:lnSpc>
              <a:spcBef>
                <a:spcPts val="200"/>
              </a:spcBef>
              <a:defRPr sz="1100"/>
            </a:lvl3pPr>
            <a:lvl4pPr>
              <a:lnSpc>
                <a:spcPct val="100000"/>
              </a:lnSpc>
              <a:spcBef>
                <a:spcPts val="100"/>
              </a:spcBef>
              <a:defRPr sz="1050"/>
            </a:lvl4pPr>
            <a:lvl5pPr>
              <a:lnSpc>
                <a:spcPct val="100000"/>
              </a:lnSpc>
              <a:spcBef>
                <a:spcPts val="100"/>
              </a:spcBef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3B569C-1EA5-424B-AEC8-7C697A5412D8}" type="datetime1">
              <a:rPr lang="en-US"/>
              <a:pPr>
                <a:defRPr/>
              </a:pPr>
              <a:t>4/13/2021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21BB04-64BC-524B-8E69-A4BB3B716DB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8286793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6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37538" y="748130"/>
            <a:ext cx="4501662" cy="800724"/>
          </a:xfrm>
        </p:spPr>
        <p:txBody>
          <a:bodyPr/>
          <a:lstStyle>
            <a:lvl1pPr>
              <a:defRPr sz="2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995615" y="6547962"/>
            <a:ext cx="1288163" cy="292565"/>
          </a:xfrm>
        </p:spPr>
        <p:txBody>
          <a:bodyPr/>
          <a:lstStyle/>
          <a:p>
            <a:fld id="{7E81C33E-41CC-7144-9EE9-6BB47BFC27EB}" type="datetime1">
              <a:rPr lang="en-US" smtClean="0"/>
              <a:pPr/>
              <a:t>4/13/2021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421923" y="6547962"/>
            <a:ext cx="2086022" cy="2925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795846" y="6547962"/>
            <a:ext cx="890953" cy="292565"/>
          </a:xfrm>
        </p:spPr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803677" y="1730693"/>
            <a:ext cx="4035523" cy="423339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>
              <a:buNone/>
              <a:defRPr lang="en-US" sz="2000" b="0" kern="1200" cap="small" dirty="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</a:pPr>
            <a:r>
              <a:rPr lang="en-US" dirty="0"/>
              <a:t>Click to edit Master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4865077" y="2139462"/>
            <a:ext cx="3974124" cy="4073769"/>
          </a:xfrm>
        </p:spPr>
        <p:txBody>
          <a:bodyPr/>
          <a:lstStyle>
            <a:lvl1pPr>
              <a:lnSpc>
                <a:spcPct val="100000"/>
              </a:lnSpc>
              <a:spcBef>
                <a:spcPts val="400"/>
              </a:spcBef>
              <a:defRPr sz="140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  <a:lvl3pPr>
              <a:lnSpc>
                <a:spcPct val="100000"/>
              </a:lnSpc>
              <a:spcBef>
                <a:spcPts val="200"/>
              </a:spcBef>
              <a:defRPr sz="1100"/>
            </a:lvl3pPr>
            <a:lvl4pPr>
              <a:lnSpc>
                <a:spcPct val="100000"/>
              </a:lnSpc>
              <a:spcBef>
                <a:spcPts val="100"/>
              </a:spcBef>
              <a:defRPr sz="1050"/>
            </a:lvl4pPr>
            <a:lvl5pPr>
              <a:lnSpc>
                <a:spcPct val="100000"/>
              </a:lnSpc>
              <a:spcBef>
                <a:spcPts val="100"/>
              </a:spcBef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1934308" y="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0" y="2286001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1934308" y="2286001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0" y="457200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1934308" y="457200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1587803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 Wash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world-map_wash21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1368425"/>
            <a:ext cx="9144000" cy="44639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EBC88-5945-6548-81AC-D1E801230918}" type="datetime1">
              <a:rPr lang="en-US" smtClean="0"/>
              <a:pPr/>
              <a:t>4/13/2021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1083298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Washout Map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orld-map_wash21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1368425"/>
            <a:ext cx="9144000" cy="44653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5538"/>
            <a:ext cx="8229600" cy="51942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7FCC0-BCF1-7F40-94F0-C8B3ACD33893}" type="datetime1">
              <a:rPr lang="en-US" smtClean="0"/>
              <a:pPr/>
              <a:t>4/13/2021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0054817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 Bold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world-map_100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1004888"/>
            <a:ext cx="9144000" cy="4463935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CA98B9-3ABE-A242-9F6B-DA9BAB124A35}" type="datetime1">
              <a:rPr lang="en-US" smtClean="0"/>
              <a:pPr/>
              <a:t>4/13/2021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3783013"/>
            <a:ext cx="9144000" cy="1571625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FFFFFF"/>
              </a:solidFill>
              <a:latin typeface="Verdana"/>
              <a:cs typeface="Verdana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4127744"/>
            <a:ext cx="9144000" cy="825867"/>
          </a:xfrm>
        </p:spPr>
        <p:txBody>
          <a:bodyPr wrap="square" anchor="ctr" anchorCtr="0">
            <a:noAutofit/>
          </a:bodyPr>
          <a:lstStyle>
            <a:lvl1pPr marL="0" indent="0" algn="ctr" defTabSz="457200" rtl="0" eaLnBrk="1" latinLnBrk="0" hangingPunct="1">
              <a:buNone/>
              <a:defRPr lang="en-US" sz="4400" b="1" kern="1200" cap="all" dirty="0" smtClean="0">
                <a:solidFill>
                  <a:schemeClr val="bg1"/>
                </a:solidFill>
                <a:latin typeface="Verdana"/>
                <a:ea typeface="+mn-ea"/>
                <a:cs typeface="Verdana"/>
              </a:defRPr>
            </a:lvl1pPr>
          </a:lstStyle>
          <a:p>
            <a:pPr lvl="0"/>
            <a:r>
              <a:rPr lang="en-US" dirty="0"/>
              <a:t>Statement here</a:t>
            </a:r>
          </a:p>
        </p:txBody>
      </p:sp>
    </p:spTree>
    <p:extLst>
      <p:ext uri="{BB962C8B-B14F-4D97-AF65-F5344CB8AC3E}">
        <p14:creationId xmlns="" xmlns:p14="http://schemas.microsoft.com/office/powerpoint/2010/main" val="3987142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12 and Statement Ba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-1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2285999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-1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2285999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8" name="Picture Placeholder 6"/>
          <p:cNvSpPr>
            <a:spLocks noGrp="1"/>
          </p:cNvSpPr>
          <p:nvPr>
            <p:ph type="pic" sz="quarter" idx="23"/>
          </p:nvPr>
        </p:nvSpPr>
        <p:spPr>
          <a:xfrm>
            <a:off x="4571999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9" name="Picture Placeholder 6"/>
          <p:cNvSpPr>
            <a:spLocks noGrp="1"/>
          </p:cNvSpPr>
          <p:nvPr>
            <p:ph type="pic" sz="quarter" idx="24"/>
          </p:nvPr>
        </p:nvSpPr>
        <p:spPr>
          <a:xfrm>
            <a:off x="6858000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20" name="Picture Placeholder 6"/>
          <p:cNvSpPr>
            <a:spLocks noGrp="1"/>
          </p:cNvSpPr>
          <p:nvPr>
            <p:ph type="pic" sz="quarter" idx="25"/>
          </p:nvPr>
        </p:nvSpPr>
        <p:spPr>
          <a:xfrm>
            <a:off x="4571999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21" name="Picture Placeholder 6"/>
          <p:cNvSpPr>
            <a:spLocks noGrp="1"/>
          </p:cNvSpPr>
          <p:nvPr>
            <p:ph type="pic" sz="quarter" idx="26"/>
          </p:nvPr>
        </p:nvSpPr>
        <p:spPr>
          <a:xfrm>
            <a:off x="6858000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25" name="Text Placeholder 12"/>
          <p:cNvSpPr>
            <a:spLocks noGrp="1"/>
          </p:cNvSpPr>
          <p:nvPr>
            <p:ph type="body" sz="quarter" idx="28" hasCustomPrompt="1"/>
          </p:nvPr>
        </p:nvSpPr>
        <p:spPr>
          <a:xfrm>
            <a:off x="0" y="3783013"/>
            <a:ext cx="9144000" cy="1572768"/>
          </a:xfrm>
          <a:solidFill>
            <a:srgbClr val="000000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buNone/>
              <a:defRPr lang="en-US" sz="1600" kern="1200" dirty="0">
                <a:solidFill>
                  <a:srgbClr val="666666"/>
                </a:solidFill>
                <a:latin typeface="Verdana"/>
                <a:ea typeface="+mn-ea"/>
                <a:cs typeface="Verdana"/>
              </a:defRPr>
            </a:lvl1pPr>
          </a:lstStyle>
          <a:p>
            <a:pPr marL="0" lvl="0" indent="-225425" algn="ctr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Char char="•"/>
            </a:pPr>
            <a:r>
              <a:rPr lang="en-US" dirty="0"/>
              <a:t>Statement here</a:t>
            </a:r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-1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2285999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6"/>
          <p:cNvSpPr>
            <a:spLocks noGrp="1"/>
          </p:cNvSpPr>
          <p:nvPr>
            <p:ph type="pic" sz="quarter" idx="21"/>
          </p:nvPr>
        </p:nvSpPr>
        <p:spPr>
          <a:xfrm>
            <a:off x="4571999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6"/>
          <p:cNvSpPr>
            <a:spLocks noGrp="1"/>
          </p:cNvSpPr>
          <p:nvPr>
            <p:ph type="pic" sz="quarter" idx="22"/>
          </p:nvPr>
        </p:nvSpPr>
        <p:spPr>
          <a:xfrm>
            <a:off x="6858000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305156-B5F0-8F44-9B3B-B829BD25E71A}" type="datetime1">
              <a:rPr lang="en-US" smtClean="0"/>
              <a:pPr/>
              <a:t>4/13/2021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4126524"/>
            <a:ext cx="9144000" cy="825867"/>
          </a:xfrm>
          <a:ln>
            <a:noFill/>
          </a:ln>
        </p:spPr>
        <p:txBody>
          <a:bodyPr wrap="square" anchor="ctr" anchorCtr="0">
            <a:noAutofit/>
          </a:bodyPr>
          <a:lstStyle>
            <a:lvl1pPr marL="0" indent="0" algn="ctr" defTabSz="457200" rtl="0" eaLnBrk="1" latinLnBrk="0" hangingPunct="1">
              <a:buNone/>
              <a:defRPr lang="en-US" sz="4400" b="1" kern="1200" cap="all" dirty="0" smtClean="0">
                <a:solidFill>
                  <a:schemeClr val="bg1"/>
                </a:solidFill>
                <a:latin typeface="Verdana"/>
                <a:ea typeface="+mn-ea"/>
                <a:cs typeface="Verdana"/>
              </a:defRPr>
            </a:lvl1pPr>
          </a:lstStyle>
          <a:p>
            <a:pPr lvl="0"/>
            <a:r>
              <a:rPr lang="en-US" dirty="0"/>
              <a:t>Statement here</a:t>
            </a:r>
          </a:p>
        </p:txBody>
      </p:sp>
    </p:spTree>
    <p:extLst>
      <p:ext uri="{BB962C8B-B14F-4D97-AF65-F5344CB8AC3E}">
        <p14:creationId xmlns="" xmlns:p14="http://schemas.microsoft.com/office/powerpoint/2010/main" val="173710216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lobe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merica-globe_shadow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429014" y="203200"/>
            <a:ext cx="6640871" cy="666496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B5F46-2B7F-5B4D-AD94-C45166DC40CF}" type="datetime1">
              <a:rPr lang="en-US" smtClean="0"/>
              <a:pPr/>
              <a:t>4/13/2021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3783013"/>
            <a:ext cx="9144000" cy="1571625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FFFFFF"/>
              </a:solidFill>
              <a:latin typeface="Verdana"/>
              <a:cs typeface="Verdana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4127744"/>
            <a:ext cx="9144000" cy="825867"/>
          </a:xfrm>
        </p:spPr>
        <p:txBody>
          <a:bodyPr wrap="square" anchor="ctr" anchorCtr="0">
            <a:noAutofit/>
          </a:bodyPr>
          <a:lstStyle>
            <a:lvl1pPr marL="0" indent="0" algn="ctr" defTabSz="457200" rtl="0" eaLnBrk="1" latinLnBrk="0" hangingPunct="1">
              <a:buNone/>
              <a:defRPr lang="en-US" sz="4400" b="1" kern="1200" cap="all" dirty="0" smtClean="0">
                <a:solidFill>
                  <a:schemeClr val="bg1"/>
                </a:solidFill>
                <a:latin typeface="Verdana"/>
                <a:ea typeface="+mn-ea"/>
                <a:cs typeface="Verdana"/>
              </a:defRPr>
            </a:lvl1pPr>
          </a:lstStyle>
          <a:p>
            <a:pPr lvl="0"/>
            <a:r>
              <a:rPr lang="en-US" dirty="0"/>
              <a:t>Statement here</a:t>
            </a:r>
          </a:p>
        </p:txBody>
      </p:sp>
    </p:spTree>
    <p:extLst>
      <p:ext uri="{BB962C8B-B14F-4D97-AF65-F5344CB8AC3E}">
        <p14:creationId xmlns="" xmlns:p14="http://schemas.microsoft.com/office/powerpoint/2010/main" val="166641327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lob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merica-globe_shadow_small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82880" y="332740"/>
            <a:ext cx="5059680" cy="50807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7769" y="3884054"/>
            <a:ext cx="4166148" cy="800724"/>
          </a:xfrm>
        </p:spPr>
        <p:txBody>
          <a:bodyPr/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995615" y="6547962"/>
            <a:ext cx="1288163" cy="292565"/>
          </a:xfrm>
        </p:spPr>
        <p:txBody>
          <a:bodyPr/>
          <a:lstStyle/>
          <a:p>
            <a:fld id="{6E7C3E9F-FCDE-664F-9336-1ABBAA0EA927}" type="datetime1">
              <a:rPr lang="en-US" smtClean="0"/>
              <a:pPr/>
              <a:t>4/13/2021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421923" y="6547962"/>
            <a:ext cx="2086022" cy="2925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795846" y="6547962"/>
            <a:ext cx="890953" cy="292565"/>
          </a:xfrm>
        </p:spPr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4708768" y="4699000"/>
            <a:ext cx="4112847" cy="1807308"/>
          </a:xfrm>
        </p:spPr>
        <p:txBody>
          <a:bodyPr/>
          <a:lstStyle>
            <a:lvl1pPr>
              <a:lnSpc>
                <a:spcPct val="100000"/>
              </a:lnSpc>
              <a:spcBef>
                <a:spcPts val="400"/>
              </a:spcBef>
              <a:defRPr sz="1200"/>
            </a:lvl1pPr>
            <a:lvl2pPr>
              <a:lnSpc>
                <a:spcPct val="100000"/>
              </a:lnSpc>
              <a:spcBef>
                <a:spcPts val="300"/>
              </a:spcBef>
              <a:defRPr sz="1100"/>
            </a:lvl2pPr>
            <a:lvl3pPr>
              <a:lnSpc>
                <a:spcPct val="100000"/>
              </a:lnSpc>
              <a:spcBef>
                <a:spcPts val="200"/>
              </a:spcBef>
              <a:defRPr sz="1050"/>
            </a:lvl3pPr>
            <a:lvl4pPr>
              <a:lnSpc>
                <a:spcPct val="100000"/>
              </a:lnSpc>
              <a:spcBef>
                <a:spcPts val="100"/>
              </a:spcBef>
              <a:defRPr sz="1000"/>
            </a:lvl4pPr>
            <a:lvl5pPr>
              <a:lnSpc>
                <a:spcPct val="100000"/>
              </a:lnSpc>
              <a:spcBef>
                <a:spcPts val="100"/>
              </a:spcBef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="" xmlns:p14="http://schemas.microsoft.com/office/powerpoint/2010/main" val="42682916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32219-5F3D-7F43-849E-768B69F61FFB}" type="datetime1">
              <a:rPr lang="en-US" smtClean="0"/>
              <a:pPr/>
              <a:t>4/13/2021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48868330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5048132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1790700" y="990600"/>
            <a:ext cx="6756400" cy="3683000"/>
          </a:xfrm>
        </p:spPr>
        <p:txBody>
          <a:bodyPr/>
          <a:lstStyle>
            <a:lvl1pPr algn="r">
              <a:buNone/>
              <a:defRPr sz="6000" b="1" baseline="0">
                <a:solidFill>
                  <a:srgbClr val="F79646"/>
                </a:solidFill>
              </a:defRPr>
            </a:lvl1pPr>
          </a:lstStyle>
          <a:p>
            <a:pPr lvl="0"/>
            <a:r>
              <a:rPr lang="en-US" dirty="0"/>
              <a:t>Emphasis Slide</a:t>
            </a:r>
          </a:p>
          <a:p>
            <a:pPr lvl="0"/>
            <a:r>
              <a:rPr lang="en-US" dirty="0"/>
              <a:t>Used for making one important Point</a:t>
            </a:r>
          </a:p>
        </p:txBody>
      </p:sp>
    </p:spTree>
    <p:extLst>
      <p:ext uri="{BB962C8B-B14F-4D97-AF65-F5344CB8AC3E}">
        <p14:creationId xmlns="" xmlns:p14="http://schemas.microsoft.com/office/powerpoint/2010/main" val="145276638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DA2EC-FE51-234C-8874-87F532D5C722}" type="datetime1">
              <a:rPr lang="en-US" smtClean="0"/>
              <a:pPr/>
              <a:t>4/13/2021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6860160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6BB0B-C07A-EF4C-ADBF-B404E3B41965}" type="datetime1">
              <a:rPr lang="en-US" smtClean="0"/>
              <a:pPr/>
              <a:t>4/13/2021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98777396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0531E-1DA2-B34A-93A6-C570B815175C}" type="datetime1">
              <a:rPr lang="en-US" smtClean="0"/>
              <a:pPr/>
              <a:t>4/13/2021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70808376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E4664-5CFD-1A4D-9B41-76CFD729FE90}" type="datetime1">
              <a:rPr lang="en-US" smtClean="0"/>
              <a:pPr/>
              <a:t>4/13/2021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07626047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28452" y="1906719"/>
            <a:ext cx="6912841" cy="1522281"/>
          </a:xfrm>
          <a:noFill/>
        </p:spPr>
        <p:txBody>
          <a:bodyPr wrap="square" lIns="0" tIns="0" rIns="0" bIns="0" rtlCol="0" anchor="t" anchorCtr="0">
            <a:noAutofit/>
          </a:bodyPr>
          <a:lstStyle>
            <a:lvl1pPr marL="0" algn="l" defTabSz="457200" rtl="0" eaLnBrk="1" latinLnBrk="0" hangingPunct="1">
              <a:defRPr lang="en-US" sz="4800" b="1" kern="1200" dirty="0">
                <a:solidFill>
                  <a:schemeClr val="bg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n-cs"/>
              </a:defRPr>
            </a:lvl1pPr>
          </a:lstStyle>
          <a:p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="" xmlns:p14="http://schemas.microsoft.com/office/powerpoint/2010/main" val="1391262101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106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="" xmlns:p14="http://schemas.microsoft.com/office/powerpoint/2010/main" val="416897382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995" y="1922202"/>
            <a:ext cx="8081453" cy="80072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="" xmlns:p14="http://schemas.microsoft.com/office/powerpoint/2010/main" val="1175561863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6781" y="548650"/>
            <a:ext cx="8107710" cy="80072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6781" y="1470362"/>
            <a:ext cx="8105496" cy="496462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="" xmlns:p14="http://schemas.microsoft.com/office/powerpoint/2010/main" val="7868509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995" y="1922202"/>
            <a:ext cx="8081453" cy="80072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32219-5F3D-7F43-849E-768B69F61FFB}" type="datetime1">
              <a:rPr lang="en-US" smtClean="0"/>
              <a:pPr/>
              <a:t>4/13/2021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099926100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6781" y="1188101"/>
            <a:ext cx="8107710" cy="80072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73187" y="2104039"/>
            <a:ext cx="7431304" cy="4215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64862BFA-C828-2446-9B72-82AD7C7C4D28}" type="datetime1">
              <a:rPr lang="en-US" smtClean="0">
                <a:solidFill>
                  <a:srgbClr val="464646"/>
                </a:solidFill>
              </a:rPr>
              <a:pPr/>
              <a:t>4/13/2021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049795429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orient="horz" pos="1253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-1" y="1802513"/>
            <a:ext cx="6063565" cy="1525991"/>
          </a:xfrm>
          <a:prstGeom prst="rect">
            <a:avLst/>
          </a:prstGeom>
          <a:solidFill>
            <a:srgbClr val="68676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4237838" y="3041745"/>
            <a:ext cx="4906162" cy="860290"/>
          </a:xfrm>
          <a:prstGeom prst="rect">
            <a:avLst/>
          </a:prstGeom>
          <a:solidFill>
            <a:srgbClr val="BC650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903" y="2007073"/>
            <a:ext cx="5357451" cy="1016006"/>
          </a:xfrm>
        </p:spPr>
        <p:txBody>
          <a:bodyPr anchor="ctr"/>
          <a:lstStyle>
            <a:lvl1pPr algn="ctr">
              <a:defRPr sz="2800" b="0" i="0" cap="all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29607" y="3051981"/>
            <a:ext cx="3974883" cy="792411"/>
          </a:xfrm>
        </p:spPr>
        <p:txBody>
          <a:bodyPr anchor="ctr"/>
          <a:lstStyle>
            <a:lvl1pPr marL="0" indent="0" algn="l">
              <a:buNone/>
              <a:defRPr sz="1700" b="0" cap="all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="" xmlns:p14="http://schemas.microsoft.com/office/powerpoint/2010/main" val="220127579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996" y="1052514"/>
            <a:ext cx="3953364" cy="537205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8153" y="1052514"/>
            <a:ext cx="3976008" cy="537205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EF40C587-CD89-8C40-AE01-36B25C2FD636}" type="datetime1">
              <a:rPr lang="en-US" smtClean="0">
                <a:solidFill>
                  <a:srgbClr val="464646"/>
                </a:solidFill>
              </a:rPr>
              <a:pPr/>
              <a:t>4/13/2021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64398548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995" y="983189"/>
            <a:ext cx="3960832" cy="568669"/>
          </a:xfrm>
        </p:spPr>
        <p:txBody>
          <a:bodyPr tIns="0"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>
                <a:solidFill>
                  <a:srgbClr val="A6A40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8995" y="1562099"/>
            <a:ext cx="3960832" cy="4920071"/>
          </a:xfrm>
        </p:spPr>
        <p:txBody>
          <a:bodyPr/>
          <a:lstStyle>
            <a:lvl1pPr>
              <a:defRPr sz="1600">
                <a:solidFill>
                  <a:srgbClr val="504B4B"/>
                </a:solidFill>
              </a:defRPr>
            </a:lvl1pPr>
            <a:lvl2pPr>
              <a:defRPr sz="1400">
                <a:solidFill>
                  <a:srgbClr val="504B4B"/>
                </a:solidFill>
              </a:defRPr>
            </a:lvl2pPr>
            <a:lvl3pPr>
              <a:defRPr sz="1200">
                <a:solidFill>
                  <a:srgbClr val="504B4B"/>
                </a:solidFill>
              </a:defRPr>
            </a:lvl3pPr>
            <a:lvl4pPr>
              <a:defRPr sz="1100">
                <a:solidFill>
                  <a:srgbClr val="504B4B"/>
                </a:solidFill>
              </a:defRPr>
            </a:lvl4pPr>
            <a:lvl5pPr>
              <a:defRPr sz="1100">
                <a:solidFill>
                  <a:srgbClr val="504B4B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607" y="983189"/>
            <a:ext cx="3976008" cy="568669"/>
          </a:xfrm>
        </p:spPr>
        <p:txBody>
          <a:bodyPr tIns="0"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>
                <a:solidFill>
                  <a:srgbClr val="A6A40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607" y="1562099"/>
            <a:ext cx="3976008" cy="4920071"/>
          </a:xfrm>
        </p:spPr>
        <p:txBody>
          <a:bodyPr/>
          <a:lstStyle>
            <a:lvl1pPr>
              <a:defRPr sz="1600">
                <a:solidFill>
                  <a:srgbClr val="504B4B"/>
                </a:solidFill>
              </a:defRPr>
            </a:lvl1pPr>
            <a:lvl2pPr>
              <a:defRPr sz="1400">
                <a:solidFill>
                  <a:srgbClr val="504B4B"/>
                </a:solidFill>
              </a:defRPr>
            </a:lvl2pPr>
            <a:lvl3pPr>
              <a:defRPr sz="1200">
                <a:solidFill>
                  <a:srgbClr val="504B4B"/>
                </a:solidFill>
              </a:defRPr>
            </a:lvl3pPr>
            <a:lvl4pPr>
              <a:defRPr sz="1100">
                <a:solidFill>
                  <a:srgbClr val="504B4B"/>
                </a:solidFill>
              </a:defRPr>
            </a:lvl4pPr>
            <a:lvl5pPr>
              <a:defRPr sz="1100">
                <a:solidFill>
                  <a:srgbClr val="504B4B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234BB27-D512-944F-BD47-D639527B0043}" type="datetime1">
              <a:rPr lang="en-US" smtClean="0">
                <a:solidFill>
                  <a:srgbClr val="464646"/>
                </a:solidFill>
              </a:rPr>
              <a:pPr/>
              <a:t>4/13/2021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34180316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5320890" y="5330091"/>
            <a:ext cx="3606765" cy="1057841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300"/>
            </a:lvl1pPr>
            <a:lvl2pPr>
              <a:lnSpc>
                <a:spcPct val="100000"/>
              </a:lnSpc>
              <a:spcBef>
                <a:spcPts val="30"/>
              </a:spcBef>
              <a:defRPr sz="1200"/>
            </a:lvl2pPr>
            <a:lvl3pPr>
              <a:lnSpc>
                <a:spcPct val="100000"/>
              </a:lnSpc>
              <a:spcBef>
                <a:spcPts val="30"/>
              </a:spcBef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8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4629607" y="4893679"/>
            <a:ext cx="4287895" cy="423749"/>
          </a:xfrm>
        </p:spPr>
        <p:txBody>
          <a:bodyPr tIns="18288" bIns="18288"/>
          <a:lstStyle>
            <a:lvl1pPr>
              <a:buNone/>
              <a:defRPr sz="2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7"/>
          </p:nvPr>
        </p:nvSpPr>
        <p:spPr>
          <a:xfrm>
            <a:off x="1173187" y="1586793"/>
            <a:ext cx="4930054" cy="312578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8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BC7D68E-693D-9C49-A798-620CA0EADA79}" type="datetime1">
              <a:rPr lang="en-US">
                <a:solidFill>
                  <a:srgbClr val="464646"/>
                </a:solidFill>
              </a:rPr>
              <a:pPr>
                <a:defRPr/>
              </a:pPr>
              <a:t>4/13/2021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9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20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303CD29-3FF4-6D4C-91CD-B76B0411C46D}" type="slidenum">
              <a:rPr lang="en-US">
                <a:solidFill>
                  <a:srgbClr val="464646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85801128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1830388" y="5078133"/>
            <a:ext cx="5329237" cy="423749"/>
          </a:xfrm>
        </p:spPr>
        <p:txBody>
          <a:bodyPr tIns="18288" bIns="18288"/>
          <a:lstStyle>
            <a:lvl1pPr>
              <a:buNone/>
              <a:defRPr sz="2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1967321" y="5513243"/>
            <a:ext cx="5216365" cy="935037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300">
                <a:solidFill>
                  <a:srgbClr val="373737"/>
                </a:solidFill>
              </a:defRPr>
            </a:lvl1pPr>
            <a:lvl2pPr>
              <a:spcBef>
                <a:spcPts val="200"/>
              </a:spcBef>
              <a:defRPr sz="1200"/>
            </a:lvl2pPr>
            <a:lvl3pPr>
              <a:spcBef>
                <a:spcPts val="100"/>
              </a:spcBef>
              <a:defRPr sz="1200"/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8"/>
          </p:nvPr>
        </p:nvSpPr>
        <p:spPr>
          <a:xfrm>
            <a:off x="1868332" y="1553021"/>
            <a:ext cx="5278773" cy="3312262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9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F6E382E-3682-864D-BAAA-426D382364D6}" type="datetime1">
              <a:rPr lang="en-US">
                <a:solidFill>
                  <a:srgbClr val="464646"/>
                </a:solidFill>
              </a:rPr>
              <a:pPr>
                <a:defRPr/>
              </a:pPr>
              <a:t>4/13/2021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20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21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40F1395-DF07-7644-8D70-6CD057F69345}" type="slidenum">
              <a:rPr lang="en-US">
                <a:solidFill>
                  <a:srgbClr val="464646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43200870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2726889" y="1519159"/>
            <a:ext cx="5329237" cy="323753"/>
          </a:xfrm>
        </p:spPr>
        <p:txBody>
          <a:bodyPr tIns="18288" bIns="18288"/>
          <a:lstStyle>
            <a:lvl1pPr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2838920" y="1854654"/>
            <a:ext cx="5216365" cy="909716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200">
                <a:solidFill>
                  <a:srgbClr val="373737"/>
                </a:solidFill>
              </a:defRPr>
            </a:lvl1pPr>
            <a:lvl2pPr>
              <a:defRPr sz="1100"/>
            </a:lvl2pPr>
            <a:lvl3pPr>
              <a:defRPr sz="1100"/>
            </a:lvl3pPr>
            <a:lvl4pPr>
              <a:defRPr sz="1200"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8"/>
          </p:nvPr>
        </p:nvSpPr>
        <p:spPr>
          <a:xfrm>
            <a:off x="984284" y="1519157"/>
            <a:ext cx="1530900" cy="126603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9" name="Picture Placeholder 16"/>
          <p:cNvSpPr>
            <a:spLocks noGrp="1"/>
          </p:cNvSpPr>
          <p:nvPr>
            <p:ph type="pic" sz="quarter" idx="19"/>
          </p:nvPr>
        </p:nvSpPr>
        <p:spPr>
          <a:xfrm>
            <a:off x="984284" y="3113027"/>
            <a:ext cx="1530900" cy="126603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10" name="Picture Placeholder 16"/>
          <p:cNvSpPr>
            <a:spLocks noGrp="1"/>
          </p:cNvSpPr>
          <p:nvPr>
            <p:ph type="pic" sz="quarter" idx="20"/>
          </p:nvPr>
        </p:nvSpPr>
        <p:spPr>
          <a:xfrm>
            <a:off x="984284" y="4706897"/>
            <a:ext cx="1530900" cy="126603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21"/>
          </p:nvPr>
        </p:nvSpPr>
        <p:spPr>
          <a:xfrm>
            <a:off x="2726889" y="3113029"/>
            <a:ext cx="5329237" cy="323753"/>
          </a:xfrm>
        </p:spPr>
        <p:txBody>
          <a:bodyPr tIns="18288" bIns="18288"/>
          <a:lstStyle>
            <a:lvl1pPr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22"/>
          </p:nvPr>
        </p:nvSpPr>
        <p:spPr>
          <a:xfrm>
            <a:off x="2838920" y="3448524"/>
            <a:ext cx="5216365" cy="909716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200">
                <a:solidFill>
                  <a:srgbClr val="373737"/>
                </a:solidFill>
              </a:defRPr>
            </a:lvl1pPr>
            <a:lvl2pPr>
              <a:defRPr sz="1100"/>
            </a:lvl2pPr>
            <a:lvl3pPr>
              <a:defRPr sz="11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23"/>
          </p:nvPr>
        </p:nvSpPr>
        <p:spPr>
          <a:xfrm>
            <a:off x="2726889" y="4706900"/>
            <a:ext cx="5329237" cy="323753"/>
          </a:xfrm>
        </p:spPr>
        <p:txBody>
          <a:bodyPr tIns="18288" bIns="18288"/>
          <a:lstStyle>
            <a:lvl1pPr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24"/>
          </p:nvPr>
        </p:nvSpPr>
        <p:spPr>
          <a:xfrm>
            <a:off x="2838920" y="5042395"/>
            <a:ext cx="5216365" cy="909716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200">
                <a:solidFill>
                  <a:srgbClr val="373737"/>
                </a:solidFill>
              </a:defRPr>
            </a:lvl1pPr>
            <a:lvl2pPr>
              <a:defRPr sz="1100"/>
            </a:lvl2pPr>
            <a:lvl3pPr>
              <a:defRPr sz="11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sp>
        <p:nvSpPr>
          <p:cNvPr id="18" name="Date Placeholder 3"/>
          <p:cNvSpPr>
            <a:spLocks noGrp="1"/>
          </p:cNvSpPr>
          <p:nvPr>
            <p:ph type="dt" sz="half" idx="25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25F553F-D6CF-024A-83E8-16C5ACBDBF0C}" type="datetime1">
              <a:rPr lang="en-US">
                <a:solidFill>
                  <a:srgbClr val="464646"/>
                </a:solidFill>
              </a:rPr>
              <a:pPr>
                <a:defRPr/>
              </a:pPr>
              <a:t>4/13/2021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26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27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4D706A-52FD-E64D-AE1E-7C9D69A6BCFF}" type="slidenum">
              <a:rPr lang="en-US">
                <a:solidFill>
                  <a:srgbClr val="464646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67700854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498996" y="1400681"/>
            <a:ext cx="3266506" cy="5140855"/>
          </a:xfrm>
        </p:spPr>
        <p:txBody>
          <a:bodyPr rtlCol="0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3944322" y="1271542"/>
            <a:ext cx="4576923" cy="423339"/>
          </a:xfrm>
        </p:spPr>
        <p:txBody>
          <a:bodyPr/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3944322" y="1707014"/>
            <a:ext cx="4576923" cy="4209134"/>
          </a:xfrm>
        </p:spPr>
        <p:txBody>
          <a:bodyPr/>
          <a:lstStyle>
            <a:lvl1pPr>
              <a:lnSpc>
                <a:spcPct val="100000"/>
              </a:lnSpc>
              <a:spcBef>
                <a:spcPts val="400"/>
              </a:spcBef>
              <a:defRPr sz="140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  <a:lvl3pPr>
              <a:lnSpc>
                <a:spcPct val="100000"/>
              </a:lnSpc>
              <a:spcBef>
                <a:spcPts val="200"/>
              </a:spcBef>
              <a:defRPr sz="1100"/>
            </a:lvl3pPr>
            <a:lvl4pPr>
              <a:lnSpc>
                <a:spcPct val="100000"/>
              </a:lnSpc>
              <a:spcBef>
                <a:spcPts val="100"/>
              </a:spcBef>
              <a:defRPr sz="1050"/>
            </a:lvl4pPr>
            <a:lvl5pPr>
              <a:lnSpc>
                <a:spcPct val="100000"/>
              </a:lnSpc>
              <a:spcBef>
                <a:spcPts val="100"/>
              </a:spcBef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6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F3B569C-1EA5-424B-AEC8-7C697A5412D8}" type="datetime1">
              <a:rPr lang="en-US">
                <a:solidFill>
                  <a:srgbClr val="464646"/>
                </a:solidFill>
              </a:rPr>
              <a:pPr>
                <a:defRPr/>
              </a:pPr>
              <a:t>4/13/2021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7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8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A21BB04-64BC-524B-8E69-A4BB3B716DBF}" type="slidenum">
              <a:rPr lang="en-US">
                <a:solidFill>
                  <a:srgbClr val="464646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32464353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6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37538" y="748130"/>
            <a:ext cx="4501662" cy="800724"/>
          </a:xfrm>
        </p:spPr>
        <p:txBody>
          <a:bodyPr/>
          <a:lstStyle>
            <a:lvl1pPr>
              <a:defRPr sz="2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995615" y="6547962"/>
            <a:ext cx="1288163" cy="292565"/>
          </a:xfrm>
          <a:prstGeom prst="rect">
            <a:avLst/>
          </a:prstGeom>
        </p:spPr>
        <p:txBody>
          <a:bodyPr/>
          <a:lstStyle/>
          <a:p>
            <a:fld id="{7E81C33E-41CC-7144-9EE9-6BB47BFC27EB}" type="datetime1">
              <a:rPr lang="en-US" smtClean="0">
                <a:solidFill>
                  <a:srgbClr val="464646"/>
                </a:solidFill>
              </a:rPr>
              <a:pPr/>
              <a:t>4/13/2021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421923" y="6547962"/>
            <a:ext cx="2086022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795846" y="6547962"/>
            <a:ext cx="890953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803677" y="1730693"/>
            <a:ext cx="4035523" cy="423339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>
              <a:buNone/>
              <a:defRPr lang="en-US" sz="2000" b="0" kern="1200" cap="small" dirty="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</a:pPr>
            <a:r>
              <a:rPr lang="en-US" dirty="0"/>
              <a:t>Click to edit Master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4865077" y="2139462"/>
            <a:ext cx="3974124" cy="4073769"/>
          </a:xfrm>
        </p:spPr>
        <p:txBody>
          <a:bodyPr/>
          <a:lstStyle>
            <a:lvl1pPr>
              <a:lnSpc>
                <a:spcPct val="100000"/>
              </a:lnSpc>
              <a:spcBef>
                <a:spcPts val="400"/>
              </a:spcBef>
              <a:defRPr sz="140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  <a:lvl3pPr>
              <a:lnSpc>
                <a:spcPct val="100000"/>
              </a:lnSpc>
              <a:spcBef>
                <a:spcPts val="200"/>
              </a:spcBef>
              <a:defRPr sz="1100"/>
            </a:lvl3pPr>
            <a:lvl4pPr>
              <a:lnSpc>
                <a:spcPct val="100000"/>
              </a:lnSpc>
              <a:spcBef>
                <a:spcPts val="100"/>
              </a:spcBef>
              <a:defRPr sz="1050"/>
            </a:lvl4pPr>
            <a:lvl5pPr>
              <a:lnSpc>
                <a:spcPct val="100000"/>
              </a:lnSpc>
              <a:spcBef>
                <a:spcPts val="100"/>
              </a:spcBef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1934308" y="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0" y="2286001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1934308" y="2286001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0" y="457200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1934308" y="457200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30573889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 Wash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world-map_wash21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1368425"/>
            <a:ext cx="9144000" cy="44639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51BEBC88-5945-6548-81AC-D1E801230918}" type="datetime1">
              <a:rPr lang="en-US" smtClean="0">
                <a:solidFill>
                  <a:srgbClr val="464646"/>
                </a:solidFill>
              </a:rPr>
              <a:pPr/>
              <a:t>4/13/2021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037008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5513" y="440330"/>
            <a:ext cx="8107710" cy="800724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8995" y="1470362"/>
            <a:ext cx="8105496" cy="4849414"/>
          </a:xfrm>
        </p:spPr>
        <p:txBody>
          <a:bodyPr>
            <a:normAutofit/>
          </a:bodyPr>
          <a:lstStyle>
            <a:lvl1pPr marL="225425" indent="-225425">
              <a:buClr>
                <a:srgbClr val="FFCC66"/>
              </a:buClr>
              <a:buFont typeface="Wingdings" panose="05000000000000000000" pitchFamily="2" charset="2"/>
              <a:buChar char="l"/>
              <a:defRPr sz="1800">
                <a:latin typeface="KoPub돋움체_Pro Bold" panose="02020603020101020101" pitchFamily="18" charset="-127"/>
                <a:ea typeface="KoPub돋움체_Pro Bold" panose="02020603020101020101" pitchFamily="18" charset="-127"/>
              </a:defRPr>
            </a:lvl1pPr>
            <a:lvl2pPr marL="573088" indent="-238125">
              <a:buClr>
                <a:srgbClr val="FFCC66"/>
              </a:buClr>
              <a:buFont typeface="Wingdings" panose="05000000000000000000" pitchFamily="2" charset="2"/>
              <a:buChar char="l"/>
              <a:defRPr sz="16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2pPr>
            <a:lvl3pPr marL="860425" indent="-182563">
              <a:buClr>
                <a:srgbClr val="FFCC66"/>
              </a:buClr>
              <a:buFont typeface="Wingdings" panose="05000000000000000000" pitchFamily="2" charset="2"/>
              <a:buChar char="l"/>
              <a:defRPr sz="14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3pPr>
            <a:lvl4pPr marL="1198563" indent="-225425">
              <a:buClr>
                <a:srgbClr val="FFCC66"/>
              </a:buClr>
              <a:buFont typeface="Wingdings" panose="05000000000000000000" pitchFamily="2" charset="2"/>
              <a:buChar char="l"/>
              <a:defRPr sz="12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4pPr>
            <a:lvl5pPr marL="1544638" indent="-228600">
              <a:buClr>
                <a:srgbClr val="FFCC66"/>
              </a:buClr>
              <a:buFont typeface="Wingdings" panose="05000000000000000000" pitchFamily="2" charset="2"/>
              <a:buChar char="l"/>
              <a:defRPr sz="12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62BFA-C828-2446-9B72-82AD7C7C4D28}" type="datetime1">
              <a:rPr lang="en-US" smtClean="0"/>
              <a:pPr/>
              <a:t>4/13/2021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54462949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Washout Map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orld-map_wash21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1368425"/>
            <a:ext cx="9144000" cy="44653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5538"/>
            <a:ext cx="8229600" cy="51942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6917FCC0-BCF1-7F40-94F0-C8B3ACD33893}" type="datetime1">
              <a:rPr lang="en-US" smtClean="0">
                <a:solidFill>
                  <a:srgbClr val="464646"/>
                </a:solidFill>
              </a:rPr>
              <a:pPr/>
              <a:t>4/13/2021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08273535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 Bold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world-map_100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1004888"/>
            <a:ext cx="9144000" cy="4463935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08CA98B9-3ABE-A242-9F6B-DA9BAB124A35}" type="datetime1">
              <a:rPr lang="en-US" smtClean="0">
                <a:solidFill>
                  <a:srgbClr val="464646"/>
                </a:solidFill>
              </a:rPr>
              <a:pPr/>
              <a:t>4/13/2021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3783013"/>
            <a:ext cx="9144000" cy="1571625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FFFFFF"/>
              </a:solidFill>
              <a:latin typeface="Verdana"/>
              <a:cs typeface="Verdana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4127744"/>
            <a:ext cx="9144000" cy="825867"/>
          </a:xfrm>
        </p:spPr>
        <p:txBody>
          <a:bodyPr wrap="square" anchor="ctr" anchorCtr="0">
            <a:noAutofit/>
          </a:bodyPr>
          <a:lstStyle>
            <a:lvl1pPr marL="0" indent="0" algn="ctr" defTabSz="457200" rtl="0" eaLnBrk="1" latinLnBrk="0" hangingPunct="1">
              <a:buNone/>
              <a:defRPr lang="en-US" sz="4400" b="1" kern="1200" cap="all" dirty="0" smtClean="0">
                <a:solidFill>
                  <a:schemeClr val="bg1"/>
                </a:solidFill>
                <a:latin typeface="Verdana"/>
                <a:ea typeface="+mn-ea"/>
                <a:cs typeface="Verdana"/>
              </a:defRPr>
            </a:lvl1pPr>
          </a:lstStyle>
          <a:p>
            <a:pPr lvl="0"/>
            <a:r>
              <a:rPr lang="en-US" dirty="0"/>
              <a:t>Statement here</a:t>
            </a:r>
          </a:p>
        </p:txBody>
      </p:sp>
    </p:spTree>
    <p:extLst>
      <p:ext uri="{BB962C8B-B14F-4D97-AF65-F5344CB8AC3E}">
        <p14:creationId xmlns="" xmlns:p14="http://schemas.microsoft.com/office/powerpoint/2010/main" val="19292992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12 and Statement Ba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-1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2285999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-1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2285999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8" name="Picture Placeholder 6"/>
          <p:cNvSpPr>
            <a:spLocks noGrp="1"/>
          </p:cNvSpPr>
          <p:nvPr>
            <p:ph type="pic" sz="quarter" idx="23"/>
          </p:nvPr>
        </p:nvSpPr>
        <p:spPr>
          <a:xfrm>
            <a:off x="4571999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9" name="Picture Placeholder 6"/>
          <p:cNvSpPr>
            <a:spLocks noGrp="1"/>
          </p:cNvSpPr>
          <p:nvPr>
            <p:ph type="pic" sz="quarter" idx="24"/>
          </p:nvPr>
        </p:nvSpPr>
        <p:spPr>
          <a:xfrm>
            <a:off x="6858000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20" name="Picture Placeholder 6"/>
          <p:cNvSpPr>
            <a:spLocks noGrp="1"/>
          </p:cNvSpPr>
          <p:nvPr>
            <p:ph type="pic" sz="quarter" idx="25"/>
          </p:nvPr>
        </p:nvSpPr>
        <p:spPr>
          <a:xfrm>
            <a:off x="4571999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21" name="Picture Placeholder 6"/>
          <p:cNvSpPr>
            <a:spLocks noGrp="1"/>
          </p:cNvSpPr>
          <p:nvPr>
            <p:ph type="pic" sz="quarter" idx="26"/>
          </p:nvPr>
        </p:nvSpPr>
        <p:spPr>
          <a:xfrm>
            <a:off x="6858000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25" name="Text Placeholder 12"/>
          <p:cNvSpPr>
            <a:spLocks noGrp="1"/>
          </p:cNvSpPr>
          <p:nvPr>
            <p:ph type="body" sz="quarter" idx="28" hasCustomPrompt="1"/>
          </p:nvPr>
        </p:nvSpPr>
        <p:spPr>
          <a:xfrm>
            <a:off x="0" y="3783013"/>
            <a:ext cx="9144000" cy="1572768"/>
          </a:xfrm>
          <a:solidFill>
            <a:srgbClr val="000000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buNone/>
              <a:defRPr lang="en-US" sz="1600" kern="1200" dirty="0">
                <a:solidFill>
                  <a:srgbClr val="666666"/>
                </a:solidFill>
                <a:latin typeface="Verdana"/>
                <a:ea typeface="+mn-ea"/>
                <a:cs typeface="Verdana"/>
              </a:defRPr>
            </a:lvl1pPr>
          </a:lstStyle>
          <a:p>
            <a:pPr marL="0" lvl="0" indent="-225425" algn="ctr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Char char="•"/>
            </a:pPr>
            <a:r>
              <a:rPr lang="en-US" dirty="0"/>
              <a:t>Statement here</a:t>
            </a:r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-1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2285999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6"/>
          <p:cNvSpPr>
            <a:spLocks noGrp="1"/>
          </p:cNvSpPr>
          <p:nvPr>
            <p:ph type="pic" sz="quarter" idx="21"/>
          </p:nvPr>
        </p:nvSpPr>
        <p:spPr>
          <a:xfrm>
            <a:off x="4571999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6"/>
          <p:cNvSpPr>
            <a:spLocks noGrp="1"/>
          </p:cNvSpPr>
          <p:nvPr>
            <p:ph type="pic" sz="quarter" idx="22"/>
          </p:nvPr>
        </p:nvSpPr>
        <p:spPr>
          <a:xfrm>
            <a:off x="6858000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51305156-B5F0-8F44-9B3B-B829BD25E71A}" type="datetime1">
              <a:rPr lang="en-US" smtClean="0">
                <a:solidFill>
                  <a:srgbClr val="464646"/>
                </a:solidFill>
              </a:rPr>
              <a:pPr/>
              <a:t>4/13/2021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4126524"/>
            <a:ext cx="9144000" cy="825867"/>
          </a:xfrm>
          <a:ln>
            <a:noFill/>
          </a:ln>
        </p:spPr>
        <p:txBody>
          <a:bodyPr wrap="square" anchor="ctr" anchorCtr="0">
            <a:noAutofit/>
          </a:bodyPr>
          <a:lstStyle>
            <a:lvl1pPr marL="0" indent="0" algn="ctr" defTabSz="457200" rtl="0" eaLnBrk="1" latinLnBrk="0" hangingPunct="1">
              <a:buNone/>
              <a:defRPr lang="en-US" sz="4400" b="1" kern="1200" cap="all" dirty="0" smtClean="0">
                <a:solidFill>
                  <a:schemeClr val="bg1"/>
                </a:solidFill>
                <a:latin typeface="Verdana"/>
                <a:ea typeface="+mn-ea"/>
                <a:cs typeface="Verdana"/>
              </a:defRPr>
            </a:lvl1pPr>
          </a:lstStyle>
          <a:p>
            <a:pPr lvl="0"/>
            <a:r>
              <a:rPr lang="en-US" dirty="0"/>
              <a:t>Statement here</a:t>
            </a:r>
          </a:p>
        </p:txBody>
      </p:sp>
    </p:spTree>
    <p:extLst>
      <p:ext uri="{BB962C8B-B14F-4D97-AF65-F5344CB8AC3E}">
        <p14:creationId xmlns="" xmlns:p14="http://schemas.microsoft.com/office/powerpoint/2010/main" val="156370993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lobe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merica-globe_shadow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429014" y="203200"/>
            <a:ext cx="6640871" cy="666496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2DAB5F46-2B7F-5B4D-AD94-C45166DC40CF}" type="datetime1">
              <a:rPr lang="en-US" smtClean="0">
                <a:solidFill>
                  <a:srgbClr val="464646"/>
                </a:solidFill>
              </a:rPr>
              <a:pPr/>
              <a:t>4/13/2021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3783013"/>
            <a:ext cx="9144000" cy="1571625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FFFFFF"/>
              </a:solidFill>
              <a:latin typeface="Verdana"/>
              <a:cs typeface="Verdana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4127744"/>
            <a:ext cx="9144000" cy="825867"/>
          </a:xfrm>
        </p:spPr>
        <p:txBody>
          <a:bodyPr wrap="square" anchor="ctr" anchorCtr="0">
            <a:noAutofit/>
          </a:bodyPr>
          <a:lstStyle>
            <a:lvl1pPr marL="0" indent="0" algn="ctr" defTabSz="457200" rtl="0" eaLnBrk="1" latinLnBrk="0" hangingPunct="1">
              <a:buNone/>
              <a:defRPr lang="en-US" sz="4400" b="1" kern="1200" cap="all" dirty="0" smtClean="0">
                <a:solidFill>
                  <a:schemeClr val="bg1"/>
                </a:solidFill>
                <a:latin typeface="Verdana"/>
                <a:ea typeface="+mn-ea"/>
                <a:cs typeface="Verdana"/>
              </a:defRPr>
            </a:lvl1pPr>
          </a:lstStyle>
          <a:p>
            <a:pPr lvl="0"/>
            <a:r>
              <a:rPr lang="en-US" dirty="0"/>
              <a:t>Statement here</a:t>
            </a:r>
          </a:p>
        </p:txBody>
      </p:sp>
    </p:spTree>
    <p:extLst>
      <p:ext uri="{BB962C8B-B14F-4D97-AF65-F5344CB8AC3E}">
        <p14:creationId xmlns="" xmlns:p14="http://schemas.microsoft.com/office/powerpoint/2010/main" val="252962795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lob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merica-globe_shadow_small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82880" y="332740"/>
            <a:ext cx="5059680" cy="50807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7769" y="3884054"/>
            <a:ext cx="4166148" cy="800724"/>
          </a:xfrm>
        </p:spPr>
        <p:txBody>
          <a:bodyPr/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995615" y="6547962"/>
            <a:ext cx="1288163" cy="292565"/>
          </a:xfrm>
          <a:prstGeom prst="rect">
            <a:avLst/>
          </a:prstGeom>
        </p:spPr>
        <p:txBody>
          <a:bodyPr/>
          <a:lstStyle/>
          <a:p>
            <a:fld id="{6E7C3E9F-FCDE-664F-9336-1ABBAA0EA927}" type="datetime1">
              <a:rPr lang="en-US" smtClean="0">
                <a:solidFill>
                  <a:srgbClr val="464646"/>
                </a:solidFill>
              </a:rPr>
              <a:pPr/>
              <a:t>4/13/2021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421923" y="6547962"/>
            <a:ext cx="2086022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795846" y="6547962"/>
            <a:ext cx="890953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4708768" y="4699000"/>
            <a:ext cx="4112847" cy="1807308"/>
          </a:xfrm>
        </p:spPr>
        <p:txBody>
          <a:bodyPr/>
          <a:lstStyle>
            <a:lvl1pPr>
              <a:lnSpc>
                <a:spcPct val="100000"/>
              </a:lnSpc>
              <a:spcBef>
                <a:spcPts val="400"/>
              </a:spcBef>
              <a:defRPr sz="1200"/>
            </a:lvl1pPr>
            <a:lvl2pPr>
              <a:lnSpc>
                <a:spcPct val="100000"/>
              </a:lnSpc>
              <a:spcBef>
                <a:spcPts val="300"/>
              </a:spcBef>
              <a:defRPr sz="1100"/>
            </a:lvl2pPr>
            <a:lvl3pPr>
              <a:lnSpc>
                <a:spcPct val="100000"/>
              </a:lnSpc>
              <a:spcBef>
                <a:spcPts val="200"/>
              </a:spcBef>
              <a:defRPr sz="1050"/>
            </a:lvl3pPr>
            <a:lvl4pPr>
              <a:lnSpc>
                <a:spcPct val="100000"/>
              </a:lnSpc>
              <a:spcBef>
                <a:spcPts val="100"/>
              </a:spcBef>
              <a:defRPr sz="1000"/>
            </a:lvl4pPr>
            <a:lvl5pPr>
              <a:lnSpc>
                <a:spcPct val="100000"/>
              </a:lnSpc>
              <a:spcBef>
                <a:spcPts val="100"/>
              </a:spcBef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="" xmlns:p14="http://schemas.microsoft.com/office/powerpoint/2010/main" val="135354435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239163540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1790700" y="990600"/>
            <a:ext cx="6756400" cy="3683000"/>
          </a:xfrm>
        </p:spPr>
        <p:txBody>
          <a:bodyPr/>
          <a:lstStyle>
            <a:lvl1pPr algn="r">
              <a:buNone/>
              <a:defRPr sz="6000" b="1" baseline="0">
                <a:solidFill>
                  <a:srgbClr val="F79646"/>
                </a:solidFill>
              </a:defRPr>
            </a:lvl1pPr>
          </a:lstStyle>
          <a:p>
            <a:pPr lvl="0"/>
            <a:r>
              <a:rPr lang="en-US" dirty="0"/>
              <a:t>Emphasis Slide</a:t>
            </a:r>
          </a:p>
          <a:p>
            <a:pPr lvl="0"/>
            <a:r>
              <a:rPr lang="en-US" dirty="0"/>
              <a:t>Used for making one important Point</a:t>
            </a:r>
          </a:p>
        </p:txBody>
      </p:sp>
    </p:spTree>
    <p:extLst>
      <p:ext uri="{BB962C8B-B14F-4D97-AF65-F5344CB8AC3E}">
        <p14:creationId xmlns="" xmlns:p14="http://schemas.microsoft.com/office/powerpoint/2010/main" val="380403888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704DA2EC-FE51-234C-8874-87F532D5C722}" type="datetime1">
              <a:rPr lang="en-US" smtClean="0">
                <a:solidFill>
                  <a:srgbClr val="464646"/>
                </a:solidFill>
              </a:rPr>
              <a:pPr/>
              <a:t>4/13/2021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33123856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2036BB0B-C07A-EF4C-ADBF-B404E3B41965}" type="datetime1">
              <a:rPr lang="en-US" smtClean="0">
                <a:solidFill>
                  <a:srgbClr val="464646"/>
                </a:solidFill>
              </a:rPr>
              <a:pPr/>
              <a:t>4/13/2021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34195225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8600531E-1DA2-B34A-93A6-C570B815175C}" type="datetime1">
              <a:rPr lang="en-US" smtClean="0">
                <a:solidFill>
                  <a:srgbClr val="464646"/>
                </a:solidFill>
              </a:rPr>
              <a:pPr/>
              <a:t>4/13/2021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42053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6781" y="1188101"/>
            <a:ext cx="8107710" cy="80072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73187" y="2104039"/>
            <a:ext cx="7431304" cy="4215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62BFA-C828-2446-9B72-82AD7C7C4D28}" type="datetime1">
              <a:rPr lang="en-US" smtClean="0"/>
              <a:pPr/>
              <a:t>4/13/2021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4018950298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orient="horz" pos="1253" userDrawn="1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932E4664-5CFD-1A4D-9B41-76CFD729FE90}" type="datetime1">
              <a:rPr lang="en-US" smtClean="0">
                <a:solidFill>
                  <a:srgbClr val="464646"/>
                </a:solidFill>
              </a:rPr>
              <a:pPr/>
              <a:t>4/13/2021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7250738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-1" y="1802513"/>
            <a:ext cx="6063565" cy="1525991"/>
          </a:xfrm>
          <a:prstGeom prst="rect">
            <a:avLst/>
          </a:prstGeom>
          <a:solidFill>
            <a:srgbClr val="68676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4237838" y="3041745"/>
            <a:ext cx="4906162" cy="860290"/>
          </a:xfrm>
          <a:prstGeom prst="rect">
            <a:avLst/>
          </a:prstGeom>
          <a:solidFill>
            <a:srgbClr val="BC650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903" y="2007073"/>
            <a:ext cx="5357451" cy="1016006"/>
          </a:xfrm>
        </p:spPr>
        <p:txBody>
          <a:bodyPr anchor="ctr"/>
          <a:lstStyle>
            <a:lvl1pPr algn="ctr">
              <a:defRPr sz="2800" b="0" i="0" cap="all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29607" y="3051981"/>
            <a:ext cx="3974883" cy="792411"/>
          </a:xfrm>
        </p:spPr>
        <p:txBody>
          <a:bodyPr anchor="ctr"/>
          <a:lstStyle>
            <a:lvl1pPr marL="0" indent="0" algn="l">
              <a:buNone/>
              <a:defRPr sz="1700" b="0" cap="all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="" xmlns:p14="http://schemas.microsoft.com/office/powerpoint/2010/main" val="41068300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996" y="1052514"/>
            <a:ext cx="3953364" cy="537205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8153" y="1052514"/>
            <a:ext cx="3976008" cy="537205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0C587-CD89-8C40-AE01-36B25C2FD636}" type="datetime1">
              <a:rPr lang="en-US" smtClean="0"/>
              <a:pPr/>
              <a:t>4/13/2021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757277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995" y="983189"/>
            <a:ext cx="3960832" cy="568669"/>
          </a:xfrm>
        </p:spPr>
        <p:txBody>
          <a:bodyPr tIns="0"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>
                <a:solidFill>
                  <a:srgbClr val="A6A40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8995" y="1562099"/>
            <a:ext cx="3960832" cy="4920071"/>
          </a:xfrm>
        </p:spPr>
        <p:txBody>
          <a:bodyPr/>
          <a:lstStyle>
            <a:lvl1pPr>
              <a:defRPr sz="1600">
                <a:solidFill>
                  <a:srgbClr val="504B4B"/>
                </a:solidFill>
              </a:defRPr>
            </a:lvl1pPr>
            <a:lvl2pPr>
              <a:defRPr sz="1400">
                <a:solidFill>
                  <a:srgbClr val="504B4B"/>
                </a:solidFill>
              </a:defRPr>
            </a:lvl2pPr>
            <a:lvl3pPr>
              <a:defRPr sz="1200">
                <a:solidFill>
                  <a:srgbClr val="504B4B"/>
                </a:solidFill>
              </a:defRPr>
            </a:lvl3pPr>
            <a:lvl4pPr>
              <a:defRPr sz="1100">
                <a:solidFill>
                  <a:srgbClr val="504B4B"/>
                </a:solidFill>
              </a:defRPr>
            </a:lvl4pPr>
            <a:lvl5pPr>
              <a:defRPr sz="1100">
                <a:solidFill>
                  <a:srgbClr val="504B4B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607" y="983189"/>
            <a:ext cx="3976008" cy="568669"/>
          </a:xfrm>
        </p:spPr>
        <p:txBody>
          <a:bodyPr tIns="0"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>
                <a:solidFill>
                  <a:srgbClr val="A6A40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607" y="1562099"/>
            <a:ext cx="3976008" cy="4920071"/>
          </a:xfrm>
        </p:spPr>
        <p:txBody>
          <a:bodyPr/>
          <a:lstStyle>
            <a:lvl1pPr>
              <a:defRPr sz="1600">
                <a:solidFill>
                  <a:srgbClr val="504B4B"/>
                </a:solidFill>
              </a:defRPr>
            </a:lvl1pPr>
            <a:lvl2pPr>
              <a:defRPr sz="1400">
                <a:solidFill>
                  <a:srgbClr val="504B4B"/>
                </a:solidFill>
              </a:defRPr>
            </a:lvl2pPr>
            <a:lvl3pPr>
              <a:defRPr sz="1200">
                <a:solidFill>
                  <a:srgbClr val="504B4B"/>
                </a:solidFill>
              </a:defRPr>
            </a:lvl3pPr>
            <a:lvl4pPr>
              <a:defRPr sz="1100">
                <a:solidFill>
                  <a:srgbClr val="504B4B"/>
                </a:solidFill>
              </a:defRPr>
            </a:lvl4pPr>
            <a:lvl5pPr>
              <a:defRPr sz="1100">
                <a:solidFill>
                  <a:srgbClr val="504B4B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4BB27-D512-944F-BD47-D639527B0043}" type="datetime1">
              <a:rPr lang="en-US" smtClean="0"/>
              <a:pPr/>
              <a:t>4/13/2021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600973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5320890" y="5330091"/>
            <a:ext cx="3606765" cy="1057841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300"/>
            </a:lvl1pPr>
            <a:lvl2pPr>
              <a:lnSpc>
                <a:spcPct val="100000"/>
              </a:lnSpc>
              <a:spcBef>
                <a:spcPts val="30"/>
              </a:spcBef>
              <a:defRPr sz="1200"/>
            </a:lvl2pPr>
            <a:lvl3pPr>
              <a:lnSpc>
                <a:spcPct val="100000"/>
              </a:lnSpc>
              <a:spcBef>
                <a:spcPts val="30"/>
              </a:spcBef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8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4629607" y="4893679"/>
            <a:ext cx="4287895" cy="423749"/>
          </a:xfrm>
        </p:spPr>
        <p:txBody>
          <a:bodyPr tIns="18288" bIns="18288"/>
          <a:lstStyle>
            <a:lvl1pPr>
              <a:buNone/>
              <a:defRPr sz="2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7"/>
          </p:nvPr>
        </p:nvSpPr>
        <p:spPr>
          <a:xfrm>
            <a:off x="1173187" y="1586793"/>
            <a:ext cx="4930054" cy="312578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BC7D68E-693D-9C49-A798-620CA0EADA79}" type="datetime1">
              <a:rPr lang="en-US"/>
              <a:pPr>
                <a:defRPr/>
              </a:pPr>
              <a:t>4/13/2021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03CD29-3FF4-6D4C-91CD-B76B0411C46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913521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8.xml"/><Relationship Id="rId18" Type="http://schemas.openxmlformats.org/officeDocument/2006/relationships/slideLayout" Target="../slideLayouts/slideLayout43.xml"/><Relationship Id="rId26" Type="http://schemas.openxmlformats.org/officeDocument/2006/relationships/theme" Target="../theme/theme2.xml"/><Relationship Id="rId3" Type="http://schemas.openxmlformats.org/officeDocument/2006/relationships/slideLayout" Target="../slideLayouts/slideLayout28.xml"/><Relationship Id="rId21" Type="http://schemas.openxmlformats.org/officeDocument/2006/relationships/slideLayout" Target="../slideLayouts/slideLayout46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42.xml"/><Relationship Id="rId25" Type="http://schemas.openxmlformats.org/officeDocument/2006/relationships/slideLayout" Target="../slideLayouts/slideLayout50.xml"/><Relationship Id="rId2" Type="http://schemas.openxmlformats.org/officeDocument/2006/relationships/slideLayout" Target="../slideLayouts/slideLayout27.xml"/><Relationship Id="rId16" Type="http://schemas.openxmlformats.org/officeDocument/2006/relationships/slideLayout" Target="../slideLayouts/slideLayout41.xml"/><Relationship Id="rId20" Type="http://schemas.openxmlformats.org/officeDocument/2006/relationships/slideLayout" Target="../slideLayouts/slideLayout45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24" Type="http://schemas.openxmlformats.org/officeDocument/2006/relationships/slideLayout" Target="../slideLayouts/slideLayout49.xml"/><Relationship Id="rId5" Type="http://schemas.openxmlformats.org/officeDocument/2006/relationships/slideLayout" Target="../slideLayouts/slideLayout30.xml"/><Relationship Id="rId15" Type="http://schemas.openxmlformats.org/officeDocument/2006/relationships/slideLayout" Target="../slideLayouts/slideLayout40.xml"/><Relationship Id="rId23" Type="http://schemas.openxmlformats.org/officeDocument/2006/relationships/slideLayout" Target="../slideLayouts/slideLayout48.xml"/><Relationship Id="rId10" Type="http://schemas.openxmlformats.org/officeDocument/2006/relationships/slideLayout" Target="../slideLayouts/slideLayout35.xml"/><Relationship Id="rId19" Type="http://schemas.openxmlformats.org/officeDocument/2006/relationships/slideLayout" Target="../slideLayouts/slideLayout44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9.xml"/><Relationship Id="rId22" Type="http://schemas.openxmlformats.org/officeDocument/2006/relationships/slideLayout" Target="../slideLayouts/slideLayout47.xml"/><Relationship Id="rId27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7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995" y="1355148"/>
            <a:ext cx="8106620" cy="49646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4"/>
                </a:solidFill>
              </a:defRPr>
            </a:lvl1pPr>
          </a:lstStyle>
          <a:p>
            <a:fld id="{64F5F5AC-42C6-7943-932B-3849F0E3EB5C}" type="datetime1">
              <a:rPr lang="en-US" smtClean="0"/>
              <a:pPr/>
              <a:t>4/13/2021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accent4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accent4"/>
                </a:solidFill>
              </a:defRPr>
            </a:lvl1pPr>
          </a:lstStyle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42194276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200" b="0" kern="1200">
          <a:solidFill>
            <a:schemeClr val="tx1"/>
          </a:solidFill>
          <a:latin typeface="KoPub돋움체_Pro Bold" panose="02020603020101020101" pitchFamily="18" charset="-127"/>
          <a:ea typeface="KoPub돋움체_Pro Bold" panose="02020603020101020101" pitchFamily="18" charset="-127"/>
          <a:cs typeface="+mj-cs"/>
        </a:defRPr>
      </a:lvl1pPr>
    </p:titleStyle>
    <p:bodyStyle>
      <a:lvl1pPr marL="225425" indent="-225425" algn="l" defTabSz="457200" rtl="0" eaLnBrk="1" latinLnBrk="0" hangingPunct="1">
        <a:lnSpc>
          <a:spcPct val="110000"/>
        </a:lnSpc>
        <a:spcBef>
          <a:spcPts val="600"/>
        </a:spcBef>
        <a:buClr>
          <a:srgbClr val="E0AC00"/>
        </a:buClr>
        <a:buFont typeface="Wingdings" panose="05000000000000000000" pitchFamily="2" charset="2"/>
        <a:buChar char="l"/>
        <a:defRPr sz="1800" kern="1200">
          <a:solidFill>
            <a:srgbClr val="504B4B"/>
          </a:solidFill>
          <a:latin typeface="KoPub돋움체_Pro Bold" panose="02020603020101020101" pitchFamily="18" charset="-127"/>
          <a:ea typeface="KoPub돋움체_Pro Bold" panose="02020603020101020101" pitchFamily="18" charset="-127"/>
          <a:cs typeface="+mn-cs"/>
        </a:defRPr>
      </a:lvl1pPr>
      <a:lvl2pPr marL="573088" indent="-238125" algn="l" defTabSz="457200" rtl="0" eaLnBrk="1" latinLnBrk="0" hangingPunct="1">
        <a:lnSpc>
          <a:spcPct val="110000"/>
        </a:lnSpc>
        <a:spcBef>
          <a:spcPts val="500"/>
        </a:spcBef>
        <a:buClr>
          <a:srgbClr val="E0AC00"/>
        </a:buClr>
        <a:buFont typeface="Wingdings" panose="05000000000000000000" pitchFamily="2" charset="2"/>
        <a:buChar char="l"/>
        <a:defRPr sz="1600" kern="1200">
          <a:solidFill>
            <a:srgbClr val="504B4B"/>
          </a:solidFill>
          <a:latin typeface="KoPub돋움체_Pro Light" panose="02020603020101020101" pitchFamily="18" charset="-127"/>
          <a:ea typeface="KoPub돋움체_Pro Light" panose="02020603020101020101" pitchFamily="18" charset="-127"/>
          <a:cs typeface="+mn-cs"/>
        </a:defRPr>
      </a:lvl2pPr>
      <a:lvl3pPr marL="860425" indent="-182563" algn="l" defTabSz="457200" rtl="0" eaLnBrk="1" latinLnBrk="0" hangingPunct="1">
        <a:lnSpc>
          <a:spcPct val="110000"/>
        </a:lnSpc>
        <a:spcBef>
          <a:spcPts val="300"/>
        </a:spcBef>
        <a:buClr>
          <a:srgbClr val="E0AC00"/>
        </a:buClr>
        <a:buFont typeface="Wingdings" panose="05000000000000000000" pitchFamily="2" charset="2"/>
        <a:buChar char="l"/>
        <a:defRPr sz="1400" kern="1200">
          <a:solidFill>
            <a:srgbClr val="504B4B"/>
          </a:solidFill>
          <a:latin typeface="KoPub돋움체_Pro Light" panose="02020603020101020101" pitchFamily="18" charset="-127"/>
          <a:ea typeface="KoPub돋움체_Pro Light" panose="02020603020101020101" pitchFamily="18" charset="-127"/>
          <a:cs typeface="+mn-cs"/>
        </a:defRPr>
      </a:lvl3pPr>
      <a:lvl4pPr marL="1198563" indent="-225425" algn="l" defTabSz="457200" rtl="0" eaLnBrk="1" latinLnBrk="0" hangingPunct="1">
        <a:lnSpc>
          <a:spcPct val="110000"/>
        </a:lnSpc>
        <a:spcBef>
          <a:spcPts val="100"/>
        </a:spcBef>
        <a:buClr>
          <a:srgbClr val="E0AC00"/>
        </a:buClr>
        <a:buFont typeface="Wingdings" panose="05000000000000000000" pitchFamily="2" charset="2"/>
        <a:buChar char="l"/>
        <a:defRPr sz="1200" kern="1200">
          <a:solidFill>
            <a:srgbClr val="504B4B"/>
          </a:solidFill>
          <a:latin typeface="KoPub돋움체_Pro Light" panose="02020603020101020101" pitchFamily="18" charset="-127"/>
          <a:ea typeface="KoPub돋움체_Pro Light" panose="02020603020101020101" pitchFamily="18" charset="-127"/>
          <a:cs typeface="+mn-cs"/>
        </a:defRPr>
      </a:lvl4pPr>
      <a:lvl5pPr marL="1544638" indent="-228600" algn="l" defTabSz="457200" rtl="0" eaLnBrk="1" latinLnBrk="0" hangingPunct="1">
        <a:lnSpc>
          <a:spcPct val="110000"/>
        </a:lnSpc>
        <a:spcBef>
          <a:spcPts val="0"/>
        </a:spcBef>
        <a:buClr>
          <a:srgbClr val="E0AC00"/>
        </a:buClr>
        <a:buFont typeface="Wingdings" panose="05000000000000000000" pitchFamily="2" charset="2"/>
        <a:buChar char="l"/>
        <a:defRPr sz="1200" kern="1200">
          <a:solidFill>
            <a:srgbClr val="504B4B"/>
          </a:solidFill>
          <a:latin typeface="KoPub돋움체_Pro Light" panose="02020603020101020101" pitchFamily="18" charset="-127"/>
          <a:ea typeface="KoPub돋움체_Pro Light" panose="02020603020101020101" pitchFamily="18" charset="-127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7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995" y="1355148"/>
            <a:ext cx="8106620" cy="49646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="" xmlns:p14="http://schemas.microsoft.com/office/powerpoint/2010/main" val="36910719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  <p:sldLayoutId id="2147483700" r:id="rId14"/>
    <p:sldLayoutId id="2147483701" r:id="rId15"/>
    <p:sldLayoutId id="2147483702" r:id="rId16"/>
    <p:sldLayoutId id="2147483703" r:id="rId17"/>
    <p:sldLayoutId id="2147483704" r:id="rId18"/>
    <p:sldLayoutId id="2147483705" r:id="rId19"/>
    <p:sldLayoutId id="2147483706" r:id="rId20"/>
    <p:sldLayoutId id="2147483707" r:id="rId21"/>
    <p:sldLayoutId id="2147483708" r:id="rId22"/>
    <p:sldLayoutId id="2147483709" r:id="rId23"/>
    <p:sldLayoutId id="2147483710" r:id="rId24"/>
    <p:sldLayoutId id="2147483711" r:id="rId25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200" b="0" kern="1200">
          <a:solidFill>
            <a:schemeClr val="tx1">
              <a:lumMod val="50000"/>
            </a:schemeClr>
          </a:solidFill>
          <a:latin typeface="+mj-ea"/>
          <a:ea typeface="+mj-ea"/>
          <a:cs typeface="+mj-cs"/>
        </a:defRPr>
      </a:lvl1pPr>
    </p:titleStyle>
    <p:bodyStyle>
      <a:lvl1pPr marL="225425" indent="-225425" algn="l" defTabSz="457200" rtl="0" eaLnBrk="1" latinLnBrk="0" hangingPunct="1">
        <a:lnSpc>
          <a:spcPct val="110000"/>
        </a:lnSpc>
        <a:spcBef>
          <a:spcPts val="600"/>
        </a:spcBef>
        <a:buClr>
          <a:srgbClr val="E0AC00"/>
        </a:buClr>
        <a:buFont typeface="Wingdings" panose="05000000000000000000" pitchFamily="2" charset="2"/>
        <a:buChar char="l"/>
        <a:defRPr sz="1800" kern="1200">
          <a:solidFill>
            <a:srgbClr val="504B4B"/>
          </a:solidFill>
          <a:latin typeface="+mn-ea"/>
          <a:ea typeface="+mn-ea"/>
          <a:cs typeface="+mn-cs"/>
        </a:defRPr>
      </a:lvl1pPr>
      <a:lvl2pPr marL="573088" indent="-238125" algn="l" defTabSz="457200" rtl="0" eaLnBrk="1" latinLnBrk="0" hangingPunct="1">
        <a:lnSpc>
          <a:spcPct val="110000"/>
        </a:lnSpc>
        <a:spcBef>
          <a:spcPts val="500"/>
        </a:spcBef>
        <a:buClr>
          <a:srgbClr val="E0AC00"/>
        </a:buClr>
        <a:buFont typeface="Wingdings" panose="05000000000000000000" pitchFamily="2" charset="2"/>
        <a:buChar char="l"/>
        <a:defRPr sz="1600" kern="1200">
          <a:solidFill>
            <a:srgbClr val="504B4B"/>
          </a:solidFill>
          <a:latin typeface="+mn-ea"/>
          <a:ea typeface="+mn-ea"/>
          <a:cs typeface="+mn-cs"/>
        </a:defRPr>
      </a:lvl2pPr>
      <a:lvl3pPr marL="860425" indent="-182563" algn="l" defTabSz="457200" rtl="0" eaLnBrk="1" latinLnBrk="0" hangingPunct="1">
        <a:lnSpc>
          <a:spcPct val="110000"/>
        </a:lnSpc>
        <a:spcBef>
          <a:spcPts val="300"/>
        </a:spcBef>
        <a:buClr>
          <a:srgbClr val="E0AC00"/>
        </a:buClr>
        <a:buFont typeface="Wingdings" panose="05000000000000000000" pitchFamily="2" charset="2"/>
        <a:buChar char="l"/>
        <a:defRPr sz="1400" kern="1200">
          <a:solidFill>
            <a:srgbClr val="504B4B"/>
          </a:solidFill>
          <a:latin typeface="+mn-ea"/>
          <a:ea typeface="+mn-ea"/>
          <a:cs typeface="+mn-cs"/>
        </a:defRPr>
      </a:lvl3pPr>
      <a:lvl4pPr marL="1198563" indent="-225425" algn="l" defTabSz="457200" rtl="0" eaLnBrk="1" latinLnBrk="0" hangingPunct="1">
        <a:lnSpc>
          <a:spcPct val="110000"/>
        </a:lnSpc>
        <a:spcBef>
          <a:spcPts val="100"/>
        </a:spcBef>
        <a:buClr>
          <a:srgbClr val="E0AC00"/>
        </a:buClr>
        <a:buFont typeface="Wingdings" panose="05000000000000000000" pitchFamily="2" charset="2"/>
        <a:buChar char="l"/>
        <a:defRPr sz="1200" kern="1200">
          <a:solidFill>
            <a:srgbClr val="504B4B"/>
          </a:solidFill>
          <a:latin typeface="+mn-ea"/>
          <a:ea typeface="+mn-ea"/>
          <a:cs typeface="+mn-cs"/>
        </a:defRPr>
      </a:lvl4pPr>
      <a:lvl5pPr marL="1544638" indent="-228600" algn="l" defTabSz="457200" rtl="0" eaLnBrk="1" latinLnBrk="0" hangingPunct="1">
        <a:lnSpc>
          <a:spcPct val="110000"/>
        </a:lnSpc>
        <a:spcBef>
          <a:spcPts val="0"/>
        </a:spcBef>
        <a:buClr>
          <a:srgbClr val="E0AC00"/>
        </a:buClr>
        <a:buFont typeface="Wingdings" panose="05000000000000000000" pitchFamily="2" charset="2"/>
        <a:buChar char="l"/>
        <a:defRPr sz="1200" kern="1200">
          <a:solidFill>
            <a:srgbClr val="504B4B"/>
          </a:solidFill>
          <a:latin typeface="+mn-ea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9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9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9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9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9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9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9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8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9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9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9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9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9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9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9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24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9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9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9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9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9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9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9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9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9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9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9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9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9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9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9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9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9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9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9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9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9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9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9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9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9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9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9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9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9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9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9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9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9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9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9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9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9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9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9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9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9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9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2224864"/>
            <a:ext cx="9144000" cy="1895420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>
            <a:lvl1pPr marL="0" algn="l" defTabSz="457200" rtl="0" eaLnBrk="1" latinLnBrk="0" hangingPunct="1">
              <a:spcBef>
                <a:spcPct val="0"/>
              </a:spcBef>
              <a:buNone/>
              <a:defRPr lang="en-US" sz="4400" b="1" kern="1200" baseline="0" dirty="0">
                <a:solidFill>
                  <a:schemeClr val="bg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n-cs"/>
              </a:defRPr>
            </a:lvl1pPr>
          </a:lstStyle>
          <a:p>
            <a:pPr algn="ctr"/>
            <a:r>
              <a:rPr lang="en-US" sz="5400" dirty="0" smtClean="0">
                <a:solidFill>
                  <a:srgbClr val="E0AC00"/>
                </a:solidFill>
              </a:rPr>
              <a:t>10</a:t>
            </a:r>
            <a:r>
              <a:rPr lang="ko-KR" altLang="en-US" sz="5400" dirty="0" smtClean="0">
                <a:solidFill>
                  <a:srgbClr val="E0AC00"/>
                </a:solidFill>
              </a:rPr>
              <a:t>장</a:t>
            </a:r>
            <a:r>
              <a:rPr lang="en-US" altLang="ko-KR" sz="5400" dirty="0" smtClean="0">
                <a:solidFill>
                  <a:schemeClr val="tx1"/>
                </a:solidFill>
              </a:rPr>
              <a:t> </a:t>
            </a:r>
            <a:endParaRPr lang="en-US" altLang="ko-KR" sz="5400" dirty="0">
              <a:solidFill>
                <a:schemeClr val="tx1"/>
              </a:solidFill>
            </a:endParaRPr>
          </a:p>
          <a:p>
            <a:pPr algn="ctr"/>
            <a:r>
              <a:rPr lang="ko-KR" altLang="en-US" sz="5400" dirty="0" smtClean="0">
                <a:solidFill>
                  <a:schemeClr val="tx1"/>
                </a:solidFill>
              </a:rPr>
              <a:t>회귀 분석으로</a:t>
            </a:r>
          </a:p>
          <a:p>
            <a:pPr algn="ctr"/>
            <a:r>
              <a:rPr lang="ko-KR" altLang="en-US" sz="5400" dirty="0" smtClean="0">
                <a:solidFill>
                  <a:schemeClr val="tx1"/>
                </a:solidFill>
              </a:rPr>
              <a:t>연속적 타깃 변수 예측</a:t>
            </a:r>
            <a:endParaRPr lang="en-US" sz="5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0950366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10.1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선형 회귀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다중 선형 회귀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그림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10-2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두 개의 특성을 가진 다변량 회귀 모델이 학습한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2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차원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초평면을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보여 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597117" y="2222140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/>
              <a:t> </a:t>
            </a:r>
            <a:r>
              <a:rPr lang="ko-KR" altLang="en-US" sz="1600" b="1" dirty="0" smtClean="0"/>
              <a:t>그림 </a:t>
            </a:r>
            <a:r>
              <a:rPr lang="en-US" altLang="ko-KR" sz="1600" b="1" dirty="0" smtClean="0"/>
              <a:t>10-2 </a:t>
            </a:r>
            <a:r>
              <a:rPr lang="ko-KR" altLang="en-US" sz="1600" b="1" dirty="0" err="1" smtClean="0"/>
              <a:t>다변량</a:t>
            </a:r>
            <a:r>
              <a:rPr lang="ko-KR" altLang="en-US" sz="1600" b="1" dirty="0" smtClean="0"/>
              <a:t> 회귀 모델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634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7117" y="2622502"/>
            <a:ext cx="5444382" cy="39061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10.7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선형 회귀 모델을 다항 회귀로 변환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451137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주택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데이터셋을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사용한 비선형 관계 모델링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지수 함수에 자연 로그를 취하면 직선이 되기 때문에 다음과 같은 로그 변환을 적용하는 것이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좋을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것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같음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593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57973" y="2507288"/>
            <a:ext cx="2343625" cy="5292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10.7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선형 회귀 모델을 다항 회귀로 변환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451137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주택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데이터셋을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사용한 비선형 관계 모델링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다음 코드를 실행하여 이런 가정을 테스트해 보자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604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580" y="2322150"/>
            <a:ext cx="5934700" cy="33202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10.7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선형 회귀 모델을 다항 회귀로 변환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451137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주택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데이터셋을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사용한 비선형 관계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모델링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614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580" y="1931218"/>
            <a:ext cx="6742432" cy="43072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10.7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선형 회귀 모델을 다항 회귀로 변환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393531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주택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데이터셋을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사용한 비선형 관계 모델링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특성을 로그 스케일로 변환하고 타깃 값의 제곱근을 취하면 두 변수 사이에서 선형 회귀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관계를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잡을 수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앞서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만든 어떤 다항 특성 변환보다도 이 데이터에서 학습한 선형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모델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R</a:t>
            </a:r>
            <a:r>
              <a:rPr lang="en-US" altLang="ko-KR" baseline="30000" dirty="0" smtClean="0">
                <a:latin typeface="KoPub돋움체_Pro Light" pitchFamily="18" charset="-127"/>
                <a:ea typeface="KoPub돋움체_Pro Light" pitchFamily="18" charset="-127"/>
              </a:rPr>
              <a:t>2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= 0.69)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나아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보임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10.7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선형 회귀 모델을 다항 회귀로 변환</a:t>
            </a:r>
            <a:endParaRPr lang="ko-KR" altLang="en-US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597117" y="1530856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/>
              <a:t> </a:t>
            </a:r>
            <a:r>
              <a:rPr lang="ko-KR" altLang="en-US" sz="1600" b="1" dirty="0" smtClean="0"/>
              <a:t>그림 </a:t>
            </a:r>
            <a:r>
              <a:rPr lang="en-US" altLang="ko-KR" sz="1600" b="1" dirty="0" smtClean="0"/>
              <a:t>10-13 </a:t>
            </a:r>
            <a:r>
              <a:rPr lang="ko-KR" altLang="en-US" sz="1600" b="1" dirty="0" smtClean="0"/>
              <a:t>선형 관계로 변환된 </a:t>
            </a:r>
            <a:r>
              <a:rPr lang="en-US" altLang="ko-KR" sz="1600" b="1" dirty="0" smtClean="0"/>
              <a:t>LSTAT</a:t>
            </a:r>
            <a:r>
              <a:rPr lang="ko-KR" altLang="en-US" sz="1600" b="1" dirty="0" smtClean="0"/>
              <a:t>와 주택 가격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624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7117" y="1873611"/>
            <a:ext cx="6906090" cy="46191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105</a:t>
            </a:fld>
            <a:endParaRPr lang="en-US" dirty="0"/>
          </a:p>
        </p:txBody>
      </p:sp>
      <p:sp>
        <p:nvSpPr>
          <p:cNvPr id="7" name="제목 8"/>
          <p:cNvSpPr>
            <a:spLocks noGrp="1"/>
          </p:cNvSpPr>
          <p:nvPr>
            <p:ph type="title"/>
          </p:nvPr>
        </p:nvSpPr>
        <p:spPr>
          <a:xfrm>
            <a:off x="531274" y="2564895"/>
            <a:ext cx="8081453" cy="800724"/>
          </a:xfrm>
        </p:spPr>
        <p:txBody>
          <a:bodyPr/>
          <a:lstStyle/>
          <a:p>
            <a:pPr algn="ctr"/>
            <a:r>
              <a:rPr lang="en-US" altLang="ko-KR" sz="2600" dirty="0" smtClean="0"/>
              <a:t>10.8 </a:t>
            </a:r>
            <a:r>
              <a:rPr lang="ko-KR" altLang="en-US" sz="2600" dirty="0" smtClean="0"/>
              <a:t>랜덤 </a:t>
            </a:r>
            <a:r>
              <a:rPr lang="ko-KR" altLang="en-US" sz="2600" dirty="0" err="1" smtClean="0"/>
              <a:t>포레스트를</a:t>
            </a:r>
            <a:r>
              <a:rPr lang="ko-KR" altLang="en-US" sz="2600" dirty="0" smtClean="0"/>
              <a:t> 사용하여 비선형 관계 다루기</a:t>
            </a:r>
            <a:endParaRPr lang="en-US" altLang="ko-KR" sz="2600" dirty="0"/>
          </a:p>
        </p:txBody>
      </p:sp>
      <p:cxnSp>
        <p:nvCxnSpPr>
          <p:cNvPr id="8" name="직선 연결선 7"/>
          <p:cNvCxnSpPr/>
          <p:nvPr/>
        </p:nvCxnSpPr>
        <p:spPr>
          <a:xfrm>
            <a:off x="1288401" y="3398508"/>
            <a:ext cx="6624805" cy="12757"/>
          </a:xfrm>
          <a:prstGeom prst="line">
            <a:avLst/>
          </a:prstGeom>
          <a:ln w="57150">
            <a:solidFill>
              <a:srgbClr val="E0A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153754056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10.8 </a:t>
            </a:r>
            <a:r>
              <a:rPr lang="ko-KR" altLang="en-US" sz="2800" dirty="0" smtClean="0">
                <a:latin typeface="KoPub돋움체_Pro Bold" pitchFamily="18" charset="-127"/>
                <a:ea typeface="KoPub돋움체_Pro Bold" pitchFamily="18" charset="-127"/>
              </a:rPr>
              <a:t>랜덤 </a:t>
            </a:r>
            <a:r>
              <a:rPr lang="ko-KR" altLang="en-US" sz="2800" dirty="0" err="1" smtClean="0">
                <a:latin typeface="KoPub돋움체_Pro Bold" pitchFamily="18" charset="-127"/>
                <a:ea typeface="KoPub돋움체_Pro Bold" pitchFamily="18" charset="-127"/>
              </a:rPr>
              <a:t>포레스트를</a:t>
            </a:r>
            <a:r>
              <a:rPr lang="ko-KR" altLang="en-US" sz="2800" dirty="0" smtClean="0">
                <a:latin typeface="KoPub돋움체_Pro Bold" pitchFamily="18" charset="-127"/>
                <a:ea typeface="KoPub돋움체_Pro Bold" pitchFamily="18" charset="-127"/>
              </a:rPr>
              <a:t> 사용하여 비선형 관계 다루기</a:t>
            </a:r>
            <a:endParaRPr lang="ko-KR" altLang="en-US" sz="28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393531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랜덤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포레스트를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사용하여 비선형 관계 다루기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절에서 살펴볼 </a:t>
            </a:r>
            <a:r>
              <a:rPr lang="ko-KR" altLang="en-US" b="1" dirty="0" smtClean="0">
                <a:latin typeface="KoPub돋움체_Pro Light" pitchFamily="18" charset="-127"/>
                <a:ea typeface="KoPub돋움체_Pro Light" pitchFamily="18" charset="-127"/>
              </a:rPr>
              <a:t>랜덤 </a:t>
            </a:r>
            <a:r>
              <a:rPr lang="ko-KR" altLang="en-US" b="1" dirty="0" err="1" smtClean="0">
                <a:latin typeface="KoPub돋움체_Pro Light" pitchFamily="18" charset="-127"/>
                <a:ea typeface="KoPub돋움체_Pro Light" pitchFamily="18" charset="-127"/>
              </a:rPr>
              <a:t>포레스트</a:t>
            </a:r>
            <a:r>
              <a:rPr lang="ko-KR" altLang="en-US" b="1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회귀는 이 장에 있는 다른 회귀 모델과는 개념적으로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다름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여러 개의 </a:t>
            </a:r>
            <a:r>
              <a:rPr lang="ko-KR" altLang="en-US" b="1" dirty="0" smtClean="0">
                <a:latin typeface="KoPub돋움체_Pro Light" pitchFamily="18" charset="-127"/>
                <a:ea typeface="KoPub돋움체_Pro Light" pitchFamily="18" charset="-127"/>
              </a:rPr>
              <a:t>결정 </a:t>
            </a:r>
            <a:r>
              <a:rPr lang="ko-KR" altLang="en-US" b="1" dirty="0" err="1" smtClean="0">
                <a:latin typeface="KoPub돋움체_Pro Light" pitchFamily="18" charset="-127"/>
                <a:ea typeface="KoPub돋움체_Pro Light" pitchFamily="18" charset="-127"/>
              </a:rPr>
              <a:t>트리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앙상블한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랜덤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포레스트는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앞서 언급한 선형이나 다항 회귀 모델과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다르게 개별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선형 함수의 합으로 이해할 수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다른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말로 하면 결정 트리 알고리즘으로 입력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공간을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학습하기 좋은 더 작은 영역으로 분할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10.8 </a:t>
            </a:r>
            <a:r>
              <a:rPr lang="ko-KR" altLang="en-US" sz="2800" dirty="0" smtClean="0">
                <a:latin typeface="KoPub돋움체_Pro Bold" pitchFamily="18" charset="-127"/>
                <a:ea typeface="KoPub돋움체_Pro Bold" pitchFamily="18" charset="-127"/>
              </a:rPr>
              <a:t>랜덤 </a:t>
            </a:r>
            <a:r>
              <a:rPr lang="ko-KR" altLang="en-US" sz="2800" dirty="0" err="1" smtClean="0">
                <a:latin typeface="KoPub돋움체_Pro Bold" pitchFamily="18" charset="-127"/>
                <a:ea typeface="KoPub돋움체_Pro Bold" pitchFamily="18" charset="-127"/>
              </a:rPr>
              <a:t>포레스트를</a:t>
            </a:r>
            <a:r>
              <a:rPr lang="ko-KR" altLang="en-US" sz="2800" dirty="0" smtClean="0">
                <a:latin typeface="KoPub돋움체_Pro Bold" pitchFamily="18" charset="-127"/>
                <a:ea typeface="KoPub돋움체_Pro Bold" pitchFamily="18" charset="-127"/>
              </a:rPr>
              <a:t> 사용하여 비선형 관계 다루기</a:t>
            </a:r>
            <a:endParaRPr lang="ko-KR" altLang="en-US" sz="28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393531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결정 트리 회귀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결정 트리 알고리즘의 장점은 비선형 데이터를 다룰 때 특성 변환이 필요하지 않는다는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점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결정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트리는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가중치가 적용된 특성 조합을 고려하는 것이 아니라 한 번에 하나의 특성만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평가하기 때문임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따라서 결정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트리에서는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특성 정규화나 표준화가 필요하지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않음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</a:t>
            </a: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3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장에서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보았듯이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결정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트리는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리프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노드가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순수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노드가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되거나 종료 기준을 만족할 때까지 반복적으로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노드를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분할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분류에서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결정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트리를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사용할 때 </a:t>
            </a:r>
            <a:r>
              <a:rPr lang="ko-KR" altLang="en-US" b="1" dirty="0" smtClean="0">
                <a:latin typeface="KoPub돋움체_Pro Light" pitchFamily="18" charset="-127"/>
                <a:ea typeface="KoPub돋움체_Pro Light" pitchFamily="18" charset="-127"/>
              </a:rPr>
              <a:t>정보 이득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(IG)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최대화되는 특성 분할을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결정하기 위해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불순도 지표로 엔트로피를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정의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이진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분할에서는 정보 이득이 다음과 같이 정의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634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580" y="4350712"/>
            <a:ext cx="6899483" cy="981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10.8 </a:t>
            </a:r>
            <a:r>
              <a:rPr lang="ko-KR" altLang="en-US" sz="2800" dirty="0" smtClean="0">
                <a:latin typeface="KoPub돋움체_Pro Bold" pitchFamily="18" charset="-127"/>
                <a:ea typeface="KoPub돋움체_Pro Bold" pitchFamily="18" charset="-127"/>
              </a:rPr>
              <a:t>랜덤 </a:t>
            </a:r>
            <a:r>
              <a:rPr lang="ko-KR" altLang="en-US" sz="2800" dirty="0" err="1" smtClean="0">
                <a:latin typeface="KoPub돋움체_Pro Bold" pitchFamily="18" charset="-127"/>
                <a:ea typeface="KoPub돋움체_Pro Bold" pitchFamily="18" charset="-127"/>
              </a:rPr>
              <a:t>포레스트를</a:t>
            </a:r>
            <a:r>
              <a:rPr lang="ko-KR" altLang="en-US" sz="2800" dirty="0" smtClean="0">
                <a:latin typeface="KoPub돋움체_Pro Bold" pitchFamily="18" charset="-127"/>
                <a:ea typeface="KoPub돋움체_Pro Bold" pitchFamily="18" charset="-127"/>
              </a:rPr>
              <a:t> 사용하여 비선형 관계 다루기</a:t>
            </a:r>
            <a:endParaRPr lang="ko-KR" altLang="en-US" sz="28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393531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결정 트리 회귀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여기서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x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분할이 수행될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특성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N</a:t>
            </a:r>
            <a:r>
              <a:rPr lang="en-US" altLang="ko-KR" baseline="-25000" dirty="0" err="1" smtClean="0">
                <a:latin typeface="KoPub돋움체_Pro Light" pitchFamily="18" charset="-127"/>
                <a:ea typeface="KoPub돋움체_Pro Light" pitchFamily="18" charset="-127"/>
              </a:rPr>
              <a:t>p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부모 노드의 샘플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개수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I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불순도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D</a:t>
            </a:r>
            <a:r>
              <a:rPr lang="en-US" altLang="ko-KR" baseline="-25000" dirty="0" err="1" smtClean="0">
                <a:latin typeface="KoPub돋움체_Pro Light" pitchFamily="18" charset="-127"/>
                <a:ea typeface="KoPub돋움체_Pro Light" pitchFamily="18" charset="-127"/>
              </a:rPr>
              <a:t>p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부모 노드에 있는 훈련 샘플 집합이고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     와         는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분할된 후 왼쪽 자식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노드와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오른쪽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자식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노드의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훈련 샘플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집합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정보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이득을 최대화하는 특성 분할을 찾는 것이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목적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다른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말로 하면 자식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노드에서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불순도가 최대로 감소되는 특성 분할을 찾아야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분류에서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사용할 수 있는 불순도 지표로 지니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불순도와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엔트로피에 대해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3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장에서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설명</a:t>
            </a:r>
          </a:p>
        </p:txBody>
      </p:sp>
      <p:pic>
        <p:nvPicPr>
          <p:cNvPr id="64516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0" y="2852930"/>
            <a:ext cx="398268" cy="3265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4518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05677" y="2852930"/>
            <a:ext cx="443016" cy="3078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10.8 </a:t>
            </a:r>
            <a:r>
              <a:rPr lang="ko-KR" altLang="en-US" sz="2800" dirty="0" smtClean="0">
                <a:latin typeface="KoPub돋움체_Pro Bold" pitchFamily="18" charset="-127"/>
                <a:ea typeface="KoPub돋움체_Pro Bold" pitchFamily="18" charset="-127"/>
              </a:rPr>
              <a:t>랜덤 </a:t>
            </a:r>
            <a:r>
              <a:rPr lang="ko-KR" altLang="en-US" sz="2800" dirty="0" err="1" smtClean="0">
                <a:latin typeface="KoPub돋움체_Pro Bold" pitchFamily="18" charset="-127"/>
                <a:ea typeface="KoPub돋움체_Pro Bold" pitchFamily="18" charset="-127"/>
              </a:rPr>
              <a:t>포레스트를</a:t>
            </a:r>
            <a:r>
              <a:rPr lang="ko-KR" altLang="en-US" sz="2800" dirty="0" smtClean="0">
                <a:latin typeface="KoPub돋움체_Pro Bold" pitchFamily="18" charset="-127"/>
                <a:ea typeface="KoPub돋움체_Pro Bold" pitchFamily="18" charset="-127"/>
              </a:rPr>
              <a:t> 사용하여 비선형 관계 다루기</a:t>
            </a:r>
            <a:endParaRPr lang="ko-KR" altLang="en-US" sz="28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393531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결정 트리 회귀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회귀에 결정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트리를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사용하려면 연속적인 특성에 적합한 불순도 지표가 필요하므로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MSE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노드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t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의 불순도 지표로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정의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여기서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N</a:t>
            </a:r>
            <a:r>
              <a:rPr lang="en-US" altLang="ko-KR" baseline="-25000" dirty="0" err="1" smtClean="0">
                <a:latin typeface="KoPub돋움체_Pro Light" pitchFamily="18" charset="-127"/>
                <a:ea typeface="KoPub돋움체_Pro Light" pitchFamily="18" charset="-127"/>
              </a:rPr>
              <a:t>t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노드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t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 있는 훈련 샘플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개수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D</a:t>
            </a:r>
            <a:r>
              <a:rPr lang="en-US" altLang="ko-KR" baseline="-25000" dirty="0" err="1" smtClean="0">
                <a:latin typeface="KoPub돋움체_Pro Light" pitchFamily="18" charset="-127"/>
                <a:ea typeface="KoPub돋움체_Pro Light" pitchFamily="18" charset="-127"/>
              </a:rPr>
              <a:t>t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노드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t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 있는 훈련 샘플의 집합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y</a:t>
            </a:r>
            <a:r>
              <a:rPr lang="en-US" altLang="ko-KR" baseline="30000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en-US" altLang="ko-KR" baseline="30000" dirty="0" err="1" smtClean="0">
                <a:latin typeface="KoPub돋움체_Pro Light" pitchFamily="18" charset="-127"/>
                <a:ea typeface="KoPub돋움체_Pro Light" pitchFamily="18" charset="-127"/>
              </a:rPr>
              <a:t>i</a:t>
            </a:r>
            <a:r>
              <a:rPr lang="en-US" altLang="ko-KR" baseline="30000" dirty="0" smtClean="0"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정답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타깃 값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  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예측된 타깃 값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샘플 평균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</a:t>
            </a:r>
          </a:p>
        </p:txBody>
      </p:sp>
      <p:pic>
        <p:nvPicPr>
          <p:cNvPr id="655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57973" y="2455522"/>
            <a:ext cx="4353011" cy="9200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553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24140" y="3717035"/>
            <a:ext cx="248214" cy="3971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554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57973" y="4120284"/>
            <a:ext cx="1986363" cy="9669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10.1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선형 회귀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다중 선형 회귀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여기서 보듯이 정적인 이미지로 그려진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다변량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회귀의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초평면은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3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차원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산점도만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되어도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이해하기 어려움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세 개 또는 그 이상의 특성에서 학습한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다변량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회귀 모델의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산점도에서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2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차원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초평면을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시각화하는 좋은 방법이 없기 때문에 이 장에서는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단변량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회귀를 사용하여 하나의 특성을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가진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예제와 그래프를 주로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다루겠음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단변량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회귀와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다변량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회귀는 같은 개념과 평가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기법을 사용하기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때문에 이 장에서 나오는 코드는 두 종류의 회귀 모델에 모두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호환됨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10.8 </a:t>
            </a:r>
            <a:r>
              <a:rPr lang="ko-KR" altLang="en-US" sz="2800" dirty="0" smtClean="0">
                <a:latin typeface="KoPub돋움체_Pro Bold" pitchFamily="18" charset="-127"/>
                <a:ea typeface="KoPub돋움체_Pro Bold" pitchFamily="18" charset="-127"/>
              </a:rPr>
              <a:t>랜덤 </a:t>
            </a:r>
            <a:r>
              <a:rPr lang="ko-KR" altLang="en-US" sz="2800" dirty="0" err="1" smtClean="0">
                <a:latin typeface="KoPub돋움체_Pro Bold" pitchFamily="18" charset="-127"/>
                <a:ea typeface="KoPub돋움체_Pro Bold" pitchFamily="18" charset="-127"/>
              </a:rPr>
              <a:t>포레스트를</a:t>
            </a:r>
            <a:r>
              <a:rPr lang="ko-KR" altLang="en-US" sz="2800" dirty="0" smtClean="0">
                <a:latin typeface="KoPub돋움체_Pro Bold" pitchFamily="18" charset="-127"/>
                <a:ea typeface="KoPub돋움체_Pro Bold" pitchFamily="18" charset="-127"/>
              </a:rPr>
              <a:t> 사용하여 비선형 관계 다루기</a:t>
            </a:r>
            <a:endParaRPr lang="ko-KR" altLang="en-US" sz="28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393531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결정 트리 회귀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결정 트리 회귀에서는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MSE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종종 </a:t>
            </a:r>
            <a:r>
              <a:rPr lang="ko-KR" altLang="en-US" b="1" dirty="0" err="1" smtClean="0">
                <a:latin typeface="KoPub돋움체_Pro Light" pitchFamily="18" charset="-127"/>
                <a:ea typeface="KoPub돋움체_Pro Light" pitchFamily="18" charset="-127"/>
              </a:rPr>
              <a:t>노드</a:t>
            </a:r>
            <a:r>
              <a:rPr lang="ko-KR" altLang="en-US" b="1" dirty="0" smtClean="0">
                <a:latin typeface="KoPub돋움체_Pro Light" pitchFamily="18" charset="-127"/>
                <a:ea typeface="KoPub돋움체_Pro Light" pitchFamily="18" charset="-127"/>
              </a:rPr>
              <a:t> 내 분산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(within-node variance)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이라고도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이런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이유로 이 분할 기준을 </a:t>
            </a:r>
            <a:r>
              <a:rPr lang="ko-KR" altLang="en-US" b="1" dirty="0" smtClean="0">
                <a:latin typeface="KoPub돋움체_Pro Light" pitchFamily="18" charset="-127"/>
                <a:ea typeface="KoPub돋움체_Pro Light" pitchFamily="18" charset="-127"/>
              </a:rPr>
              <a:t>분산 감소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(variance reduction)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라고 많이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부름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사이킷런에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구현된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DecisionTreeRegressor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MEDV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LSTAT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변수 간의 비선형 관계를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모델링하여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결정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트리가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어떤 직선을 학습하는지 알아보자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665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579" y="3217416"/>
            <a:ext cx="6148345" cy="32647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10.8 </a:t>
            </a:r>
            <a:r>
              <a:rPr lang="ko-KR" altLang="en-US" sz="2800" dirty="0" smtClean="0">
                <a:latin typeface="KoPub돋움체_Pro Bold" pitchFamily="18" charset="-127"/>
                <a:ea typeface="KoPub돋움체_Pro Bold" pitchFamily="18" charset="-127"/>
              </a:rPr>
              <a:t>랜덤 </a:t>
            </a:r>
            <a:r>
              <a:rPr lang="ko-KR" altLang="en-US" sz="2800" dirty="0" err="1" smtClean="0">
                <a:latin typeface="KoPub돋움체_Pro Bold" pitchFamily="18" charset="-127"/>
                <a:ea typeface="KoPub돋움체_Pro Bold" pitchFamily="18" charset="-127"/>
              </a:rPr>
              <a:t>포레스트를</a:t>
            </a:r>
            <a:r>
              <a:rPr lang="ko-KR" altLang="en-US" sz="2800" dirty="0" smtClean="0">
                <a:latin typeface="KoPub돋움체_Pro Bold" pitchFamily="18" charset="-127"/>
                <a:ea typeface="KoPub돋움체_Pro Bold" pitchFamily="18" charset="-127"/>
              </a:rPr>
              <a:t> 사용하여 비선형 관계 다루기</a:t>
            </a:r>
            <a:endParaRPr lang="ko-KR" altLang="en-US" sz="28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393531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결정 트리 회귀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결과 그래프에서 볼 수 있듯이 결정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트리는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데이터에 있는 일반적인 경향을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잡아냄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기대하는 예측이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연속적이고 매끄러운 경우를 나타내지 못하는 것이 이 모델의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한계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또 데이터에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과대적합되거나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과소적합되지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않도록 적절한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트리의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깊이를 주의 깊게 선택해야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여기서는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깊이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3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좋은 선택인 것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같음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10.8 </a:t>
            </a:r>
            <a:r>
              <a:rPr lang="ko-KR" altLang="en-US" sz="2800" dirty="0" smtClean="0">
                <a:latin typeface="KoPub돋움체_Pro Bold" pitchFamily="18" charset="-127"/>
                <a:ea typeface="KoPub돋움체_Pro Bold" pitchFamily="18" charset="-127"/>
              </a:rPr>
              <a:t>랜덤 </a:t>
            </a:r>
            <a:r>
              <a:rPr lang="ko-KR" altLang="en-US" sz="2800" dirty="0" err="1" smtClean="0">
                <a:latin typeface="KoPub돋움체_Pro Bold" pitchFamily="18" charset="-127"/>
                <a:ea typeface="KoPub돋움체_Pro Bold" pitchFamily="18" charset="-127"/>
              </a:rPr>
              <a:t>포레스트를</a:t>
            </a:r>
            <a:r>
              <a:rPr lang="ko-KR" altLang="en-US" sz="2800" dirty="0" smtClean="0">
                <a:latin typeface="KoPub돋움체_Pro Bold" pitchFamily="18" charset="-127"/>
                <a:ea typeface="KoPub돋움체_Pro Bold" pitchFamily="18" charset="-127"/>
              </a:rPr>
              <a:t> 사용하여 비선형 관계 다루기</a:t>
            </a:r>
            <a:endParaRPr lang="ko-KR" altLang="en-US" sz="2800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597117" y="1530856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/>
              <a:t> </a:t>
            </a:r>
            <a:r>
              <a:rPr lang="ko-KR" altLang="en-US" sz="1600" b="1" dirty="0" smtClean="0"/>
              <a:t>그림 </a:t>
            </a:r>
            <a:r>
              <a:rPr lang="en-US" altLang="ko-KR" sz="1600" b="1" dirty="0" smtClean="0"/>
              <a:t>10-14 </a:t>
            </a:r>
            <a:r>
              <a:rPr lang="ko-KR" altLang="en-US" sz="1600" b="1" dirty="0" smtClean="0"/>
              <a:t>결정 트리 회귀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675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10" y="1931292"/>
            <a:ext cx="6694265" cy="45457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10.8 </a:t>
            </a:r>
            <a:r>
              <a:rPr lang="ko-KR" altLang="en-US" sz="2800" dirty="0" smtClean="0">
                <a:latin typeface="KoPub돋움체_Pro Bold" pitchFamily="18" charset="-127"/>
                <a:ea typeface="KoPub돋움체_Pro Bold" pitchFamily="18" charset="-127"/>
              </a:rPr>
              <a:t>랜덤 </a:t>
            </a:r>
            <a:r>
              <a:rPr lang="ko-KR" altLang="en-US" sz="2800" dirty="0" err="1" smtClean="0">
                <a:latin typeface="KoPub돋움체_Pro Bold" pitchFamily="18" charset="-127"/>
                <a:ea typeface="KoPub돋움체_Pro Bold" pitchFamily="18" charset="-127"/>
              </a:rPr>
              <a:t>포레스트를</a:t>
            </a:r>
            <a:r>
              <a:rPr lang="ko-KR" altLang="en-US" sz="2800" dirty="0" smtClean="0">
                <a:latin typeface="KoPub돋움체_Pro Bold" pitchFamily="18" charset="-127"/>
                <a:ea typeface="KoPub돋움체_Pro Bold" pitchFamily="18" charset="-127"/>
              </a:rPr>
              <a:t> 사용하여 비선형 관계 다루기</a:t>
            </a:r>
            <a:endParaRPr lang="ko-KR" altLang="en-US" sz="28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393531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랜덤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포레스트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회귀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3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장에서 배운 것처럼 랜덤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포레스트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알고리즘은 여러 개의 결정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트리를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연결하는 앙상블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방법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랜덤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포레스트는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일반적으로 단일 결정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트리보다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더 나은 일반화 성능을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냄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무작위성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이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모델의 분산을 낮추어 주기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때문임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랜덤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포레스트의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다른 장점은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데이터셋에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있는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이상치에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덜 민감하고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하이퍼파라미터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튜닝이 많이 필요하지 않다는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것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일반적으로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랜덤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포레스트에서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튜닝할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유일한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하이퍼파라미터는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앙상블의 트리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개수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회귀를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위한 기본적인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랜덤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포레스트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알고리즘은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3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장에서 본 분류를 위한 랜덤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포레스트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알고리즘과 거의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동일함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유일한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차이점은 개별 결정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트리를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성장시키기 위해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MSE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기준을 사용하는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것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타깃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값의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예측은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모든 결정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트리의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예측을 평균하여 계산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10.8 </a:t>
            </a:r>
            <a:r>
              <a:rPr lang="ko-KR" altLang="en-US" sz="2800" dirty="0" smtClean="0">
                <a:latin typeface="KoPub돋움체_Pro Bold" pitchFamily="18" charset="-127"/>
                <a:ea typeface="KoPub돋움체_Pro Bold" pitchFamily="18" charset="-127"/>
              </a:rPr>
              <a:t>랜덤 </a:t>
            </a:r>
            <a:r>
              <a:rPr lang="ko-KR" altLang="en-US" sz="2800" dirty="0" err="1" smtClean="0">
                <a:latin typeface="KoPub돋움체_Pro Bold" pitchFamily="18" charset="-127"/>
                <a:ea typeface="KoPub돋움체_Pro Bold" pitchFamily="18" charset="-127"/>
              </a:rPr>
              <a:t>포레스트를</a:t>
            </a:r>
            <a:r>
              <a:rPr lang="ko-KR" altLang="en-US" sz="2800" dirty="0" smtClean="0">
                <a:latin typeface="KoPub돋움체_Pro Bold" pitchFamily="18" charset="-127"/>
                <a:ea typeface="KoPub돋움체_Pro Bold" pitchFamily="18" charset="-127"/>
              </a:rPr>
              <a:t> 사용하여 비선형 관계 다루기</a:t>
            </a:r>
            <a:endParaRPr lang="ko-KR" altLang="en-US" sz="28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393531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랜덤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포레스트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회귀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그럼 주택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데이터셋에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있는 모든 특성을 사용하여 랜덤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포레스트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회귀 모델을 훈련시켜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보자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샘플의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60%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로 훈련하고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40%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성능 평가에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사용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코드는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다음과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같음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6861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580" y="2852931"/>
            <a:ext cx="6327807" cy="25932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10.8 </a:t>
            </a:r>
            <a:r>
              <a:rPr lang="ko-KR" altLang="en-US" sz="2800" dirty="0" smtClean="0">
                <a:latin typeface="KoPub돋움체_Pro Bold" pitchFamily="18" charset="-127"/>
                <a:ea typeface="KoPub돋움체_Pro Bold" pitchFamily="18" charset="-127"/>
              </a:rPr>
              <a:t>랜덤 </a:t>
            </a:r>
            <a:r>
              <a:rPr lang="ko-KR" altLang="en-US" sz="2800" dirty="0" err="1" smtClean="0">
                <a:latin typeface="KoPub돋움체_Pro Bold" pitchFamily="18" charset="-127"/>
                <a:ea typeface="KoPub돋움체_Pro Bold" pitchFamily="18" charset="-127"/>
              </a:rPr>
              <a:t>포레스트를</a:t>
            </a:r>
            <a:r>
              <a:rPr lang="ko-KR" altLang="en-US" sz="2800" dirty="0" smtClean="0">
                <a:latin typeface="KoPub돋움체_Pro Bold" pitchFamily="18" charset="-127"/>
                <a:ea typeface="KoPub돋움체_Pro Bold" pitchFamily="18" charset="-127"/>
              </a:rPr>
              <a:t> 사용하여 비선형 관계 다루기</a:t>
            </a:r>
            <a:endParaRPr lang="ko-KR" altLang="en-US" sz="28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393531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랜덤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포레스트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회귀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696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00366" y="1873611"/>
            <a:ext cx="5195887" cy="46520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10.8 </a:t>
            </a:r>
            <a:r>
              <a:rPr lang="ko-KR" altLang="en-US" sz="2800" dirty="0" smtClean="0">
                <a:latin typeface="KoPub돋움체_Pro Bold" pitchFamily="18" charset="-127"/>
                <a:ea typeface="KoPub돋움체_Pro Bold" pitchFamily="18" charset="-127"/>
              </a:rPr>
              <a:t>랜덤 </a:t>
            </a:r>
            <a:r>
              <a:rPr lang="ko-KR" altLang="en-US" sz="2800" dirty="0" err="1" smtClean="0">
                <a:latin typeface="KoPub돋움체_Pro Bold" pitchFamily="18" charset="-127"/>
                <a:ea typeface="KoPub돋움체_Pro Bold" pitchFamily="18" charset="-127"/>
              </a:rPr>
              <a:t>포레스트를</a:t>
            </a:r>
            <a:r>
              <a:rPr lang="ko-KR" altLang="en-US" sz="2800" dirty="0" smtClean="0">
                <a:latin typeface="KoPub돋움체_Pro Bold" pitchFamily="18" charset="-127"/>
                <a:ea typeface="KoPub돋움체_Pro Bold" pitchFamily="18" charset="-127"/>
              </a:rPr>
              <a:t> 사용하여 비선형 관계 다루기</a:t>
            </a:r>
            <a:endParaRPr lang="ko-KR" altLang="en-US" sz="28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393531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랜덤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포레스트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회귀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결과에서 랜덤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포레스트는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훈련 데이터에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과대적합되는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경향을 볼 수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여전히 타깃과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특성 간의 관계를 비교적 잘 설명하고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있음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테스트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데이터셋의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R</a:t>
            </a:r>
            <a:r>
              <a:rPr lang="en-US" altLang="ko-KR" baseline="30000" dirty="0" smtClean="0">
                <a:latin typeface="KoPub돋움체_Pro Light" pitchFamily="18" charset="-127"/>
                <a:ea typeface="KoPub돋움체_Pro Light" pitchFamily="18" charset="-127"/>
              </a:rPr>
              <a:t>2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= 0.878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10.8 </a:t>
            </a:r>
            <a:r>
              <a:rPr lang="ko-KR" altLang="en-US" sz="2800" dirty="0" smtClean="0">
                <a:latin typeface="KoPub돋움체_Pro Bold" pitchFamily="18" charset="-127"/>
                <a:ea typeface="KoPub돋움체_Pro Bold" pitchFamily="18" charset="-127"/>
              </a:rPr>
              <a:t>랜덤 </a:t>
            </a:r>
            <a:r>
              <a:rPr lang="ko-KR" altLang="en-US" sz="2800" dirty="0" err="1" smtClean="0">
                <a:latin typeface="KoPub돋움체_Pro Bold" pitchFamily="18" charset="-127"/>
                <a:ea typeface="KoPub돋움체_Pro Bold" pitchFamily="18" charset="-127"/>
              </a:rPr>
              <a:t>포레스트를</a:t>
            </a:r>
            <a:r>
              <a:rPr lang="ko-KR" altLang="en-US" sz="2800" dirty="0" smtClean="0">
                <a:latin typeface="KoPub돋움체_Pro Bold" pitchFamily="18" charset="-127"/>
                <a:ea typeface="KoPub돋움체_Pro Bold" pitchFamily="18" charset="-127"/>
              </a:rPr>
              <a:t> 사용하여 비선형 관계 다루기</a:t>
            </a:r>
            <a:endParaRPr lang="ko-KR" altLang="en-US" sz="28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393531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랜덤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포레스트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회귀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마지막으로 예측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잔차를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확인해 보자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706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580" y="2219253"/>
            <a:ext cx="4482224" cy="3879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10.8 </a:t>
            </a:r>
            <a:r>
              <a:rPr lang="ko-KR" altLang="en-US" sz="2800" dirty="0" smtClean="0">
                <a:latin typeface="KoPub돋움체_Pro Bold" pitchFamily="18" charset="-127"/>
                <a:ea typeface="KoPub돋움체_Pro Bold" pitchFamily="18" charset="-127"/>
              </a:rPr>
              <a:t>랜덤 </a:t>
            </a:r>
            <a:r>
              <a:rPr lang="ko-KR" altLang="en-US" sz="2800" dirty="0" err="1" smtClean="0">
                <a:latin typeface="KoPub돋움체_Pro Bold" pitchFamily="18" charset="-127"/>
                <a:ea typeface="KoPub돋움체_Pro Bold" pitchFamily="18" charset="-127"/>
              </a:rPr>
              <a:t>포레스트를</a:t>
            </a:r>
            <a:r>
              <a:rPr lang="ko-KR" altLang="en-US" sz="2800" dirty="0" smtClean="0">
                <a:latin typeface="KoPub돋움체_Pro Bold" pitchFamily="18" charset="-127"/>
                <a:ea typeface="KoPub돋움체_Pro Bold" pitchFamily="18" charset="-127"/>
              </a:rPr>
              <a:t> 사용하여 비선형 관계 다루기</a:t>
            </a:r>
            <a:endParaRPr lang="ko-KR" altLang="en-US" sz="28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393531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랜덤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포레스트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회귀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716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57973" y="1873611"/>
            <a:ext cx="6368441" cy="39312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10.8 </a:t>
            </a:r>
            <a:r>
              <a:rPr lang="ko-KR" altLang="en-US" sz="2800" dirty="0" smtClean="0">
                <a:latin typeface="KoPub돋움체_Pro Bold" pitchFamily="18" charset="-127"/>
                <a:ea typeface="KoPub돋움체_Pro Bold" pitchFamily="18" charset="-127"/>
              </a:rPr>
              <a:t>랜덤 </a:t>
            </a:r>
            <a:r>
              <a:rPr lang="ko-KR" altLang="en-US" sz="2800" dirty="0" err="1" smtClean="0">
                <a:latin typeface="KoPub돋움체_Pro Bold" pitchFamily="18" charset="-127"/>
                <a:ea typeface="KoPub돋움체_Pro Bold" pitchFamily="18" charset="-127"/>
              </a:rPr>
              <a:t>포레스트를</a:t>
            </a:r>
            <a:r>
              <a:rPr lang="ko-KR" altLang="en-US" sz="2800" dirty="0" smtClean="0">
                <a:latin typeface="KoPub돋움체_Pro Bold" pitchFamily="18" charset="-127"/>
                <a:ea typeface="KoPub돋움체_Pro Bold" pitchFamily="18" charset="-127"/>
              </a:rPr>
              <a:t> 사용하여 비선형 관계 다루기</a:t>
            </a:r>
            <a:endParaRPr lang="ko-KR" altLang="en-US" sz="28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393531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랜덤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포레스트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회귀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이미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R</a:t>
            </a:r>
            <a:r>
              <a:rPr lang="en-US" altLang="ko-KR" baseline="30000" dirty="0" smtClean="0">
                <a:latin typeface="KoPub돋움체_Pro Light" pitchFamily="18" charset="-127"/>
                <a:ea typeface="KoPub돋움체_Pro Light" pitchFamily="18" charset="-127"/>
              </a:rPr>
              <a:t>2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결정 계수에서 나타났듯이 모델이 테스트 데이터보다 훈련 데이터에 잘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맞음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잔차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그래프를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보면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y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축 방향으로 테스트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데이터셋에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이상치가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보임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또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잔차의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분포가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0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을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중심으로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완전히 랜덤하지 않아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보임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이는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모델이 특성의 정보를 모두 잡아낼 수 없다는 것을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나타냄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그렇더라도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잔차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그래프는 이전 장에서 만든 선형 모델의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잔차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그래프에 비해 많이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개선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7" name="제목 8"/>
          <p:cNvSpPr>
            <a:spLocks noGrp="1"/>
          </p:cNvSpPr>
          <p:nvPr>
            <p:ph type="title"/>
          </p:nvPr>
        </p:nvSpPr>
        <p:spPr>
          <a:xfrm>
            <a:off x="531274" y="2564895"/>
            <a:ext cx="8081453" cy="800724"/>
          </a:xfrm>
        </p:spPr>
        <p:txBody>
          <a:bodyPr/>
          <a:lstStyle/>
          <a:p>
            <a:pPr algn="ctr"/>
            <a:r>
              <a:rPr lang="en-US" altLang="ko-KR" sz="2600" dirty="0" smtClean="0"/>
              <a:t>10.2 </a:t>
            </a:r>
            <a:r>
              <a:rPr lang="ko-KR" altLang="en-US" sz="2600" dirty="0" smtClean="0"/>
              <a:t>주택 </a:t>
            </a:r>
            <a:r>
              <a:rPr lang="ko-KR" altLang="en-US" sz="2600" dirty="0" err="1" smtClean="0"/>
              <a:t>데이터셋</a:t>
            </a:r>
            <a:r>
              <a:rPr lang="ko-KR" altLang="en-US" sz="2600" dirty="0" smtClean="0"/>
              <a:t> 탐색</a:t>
            </a:r>
            <a:endParaRPr lang="en-US" altLang="ko-KR" sz="2600" dirty="0"/>
          </a:p>
        </p:txBody>
      </p:sp>
      <p:cxnSp>
        <p:nvCxnSpPr>
          <p:cNvPr id="8" name="직선 연결선 7"/>
          <p:cNvCxnSpPr/>
          <p:nvPr/>
        </p:nvCxnSpPr>
        <p:spPr>
          <a:xfrm>
            <a:off x="1461222" y="3398841"/>
            <a:ext cx="6163949" cy="11869"/>
          </a:xfrm>
          <a:prstGeom prst="line">
            <a:avLst/>
          </a:prstGeom>
          <a:ln w="57150">
            <a:solidFill>
              <a:srgbClr val="E0A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1537540561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10.8 </a:t>
            </a:r>
            <a:r>
              <a:rPr lang="ko-KR" altLang="en-US" sz="2800" dirty="0" smtClean="0">
                <a:latin typeface="KoPub돋움체_Pro Bold" pitchFamily="18" charset="-127"/>
                <a:ea typeface="KoPub돋움체_Pro Bold" pitchFamily="18" charset="-127"/>
              </a:rPr>
              <a:t>랜덤 </a:t>
            </a:r>
            <a:r>
              <a:rPr lang="ko-KR" altLang="en-US" sz="2800" dirty="0" err="1" smtClean="0">
                <a:latin typeface="KoPub돋움체_Pro Bold" pitchFamily="18" charset="-127"/>
                <a:ea typeface="KoPub돋움체_Pro Bold" pitchFamily="18" charset="-127"/>
              </a:rPr>
              <a:t>포레스트를</a:t>
            </a:r>
            <a:r>
              <a:rPr lang="ko-KR" altLang="en-US" sz="2800" dirty="0" smtClean="0">
                <a:latin typeface="KoPub돋움체_Pro Bold" pitchFamily="18" charset="-127"/>
                <a:ea typeface="KoPub돋움체_Pro Bold" pitchFamily="18" charset="-127"/>
              </a:rPr>
              <a:t> 사용하여 비선형 관계 다루기</a:t>
            </a:r>
            <a:endParaRPr lang="ko-KR" altLang="en-US" sz="2800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597117" y="1530856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/>
              <a:t> </a:t>
            </a:r>
            <a:r>
              <a:rPr lang="ko-KR" altLang="en-US" sz="1600" b="1" dirty="0" smtClean="0"/>
              <a:t>그림 </a:t>
            </a:r>
            <a:r>
              <a:rPr lang="en-US" altLang="ko-KR" sz="1600" b="1" dirty="0" smtClean="0"/>
              <a:t>10-15 </a:t>
            </a:r>
            <a:r>
              <a:rPr lang="ko-KR" altLang="en-US" sz="1600" b="1" dirty="0" smtClean="0"/>
              <a:t>랜덤 </a:t>
            </a:r>
            <a:r>
              <a:rPr lang="ko-KR" altLang="en-US" sz="1600" b="1" dirty="0" err="1" smtClean="0"/>
              <a:t>포레스트</a:t>
            </a:r>
            <a:r>
              <a:rPr lang="ko-KR" altLang="en-US" sz="1600" b="1" dirty="0" smtClean="0"/>
              <a:t> 회귀의 </a:t>
            </a:r>
            <a:r>
              <a:rPr lang="ko-KR" altLang="en-US" sz="1600" b="1" dirty="0" err="1" smtClean="0"/>
              <a:t>잔차</a:t>
            </a:r>
            <a:r>
              <a:rPr lang="ko-KR" altLang="en-US" sz="1600" b="1" dirty="0" smtClean="0"/>
              <a:t> 그래프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727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4724" y="1972583"/>
            <a:ext cx="7181769" cy="45392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10.8 </a:t>
            </a:r>
            <a:r>
              <a:rPr lang="ko-KR" altLang="en-US" sz="2800" dirty="0" smtClean="0">
                <a:latin typeface="KoPub돋움체_Pro Bold" pitchFamily="18" charset="-127"/>
                <a:ea typeface="KoPub돋움체_Pro Bold" pitchFamily="18" charset="-127"/>
              </a:rPr>
              <a:t>랜덤 </a:t>
            </a:r>
            <a:r>
              <a:rPr lang="ko-KR" altLang="en-US" sz="2800" dirty="0" err="1" smtClean="0">
                <a:latin typeface="KoPub돋움체_Pro Bold" pitchFamily="18" charset="-127"/>
                <a:ea typeface="KoPub돋움체_Pro Bold" pitchFamily="18" charset="-127"/>
              </a:rPr>
              <a:t>포레스트를</a:t>
            </a:r>
            <a:r>
              <a:rPr lang="ko-KR" altLang="en-US" sz="2800" dirty="0" smtClean="0">
                <a:latin typeface="KoPub돋움체_Pro Bold" pitchFamily="18" charset="-127"/>
                <a:ea typeface="KoPub돋움체_Pro Bold" pitchFamily="18" charset="-127"/>
              </a:rPr>
              <a:t> 사용하여 비선형 관계 다루기</a:t>
            </a:r>
            <a:endParaRPr lang="ko-KR" altLang="en-US" sz="28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393531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랜덤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포레스트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회귀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이상적으로는 모델의 오차가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랜덤하거나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예측할 수 없어야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다른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말로 하면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예측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오차가 특성에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담긴 어떤 정보와도 관계가 없어야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현실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세계에 있는 분포나 패턴의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무작위성을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반영해야 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잔차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그래프를 조사하여 예측 오차에 패턴이 감지되면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잔차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그래프가 예측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정보를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담고 있다는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의미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일반적으로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특성의 정보가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잔차로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누설되는 것이 원인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10.8 </a:t>
            </a:r>
            <a:r>
              <a:rPr lang="ko-KR" altLang="en-US" sz="2800" dirty="0" smtClean="0">
                <a:latin typeface="KoPub돋움체_Pro Bold" pitchFamily="18" charset="-127"/>
                <a:ea typeface="KoPub돋움체_Pro Bold" pitchFamily="18" charset="-127"/>
              </a:rPr>
              <a:t>랜덤 </a:t>
            </a:r>
            <a:r>
              <a:rPr lang="ko-KR" altLang="en-US" sz="2800" dirty="0" err="1" smtClean="0">
                <a:latin typeface="KoPub돋움체_Pro Bold" pitchFamily="18" charset="-127"/>
                <a:ea typeface="KoPub돋움체_Pro Bold" pitchFamily="18" charset="-127"/>
              </a:rPr>
              <a:t>포레스트를</a:t>
            </a:r>
            <a:r>
              <a:rPr lang="ko-KR" altLang="en-US" sz="2800" dirty="0" smtClean="0">
                <a:latin typeface="KoPub돋움체_Pro Bold" pitchFamily="18" charset="-127"/>
                <a:ea typeface="KoPub돋움체_Pro Bold" pitchFamily="18" charset="-127"/>
              </a:rPr>
              <a:t> 사용하여 비선형 관계 다루기</a:t>
            </a:r>
            <a:endParaRPr lang="ko-KR" altLang="en-US" sz="28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393531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랜덤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포레스트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회귀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안타깝지만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랜덤하지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않는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잔차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그래프 문제를 다루기 위한 보편적인 방법은 없으며 실험을 해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보아야 암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가용한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데이터에 따라 특성을 변환하거나 학습 알고리즘의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하이퍼파라미터를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튜닝하여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모델을 향상시킬 수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또는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더 간단하거나 더 복잡한 모델을 선택할 수 있고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이상치를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제거하거나 추가적인 특성을 포함하여 모델의 성능을 높일 수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123</a:t>
            </a:fld>
            <a:endParaRPr lang="en-US" dirty="0"/>
          </a:p>
        </p:txBody>
      </p:sp>
      <p:sp>
        <p:nvSpPr>
          <p:cNvPr id="7" name="제목 8"/>
          <p:cNvSpPr>
            <a:spLocks noGrp="1"/>
          </p:cNvSpPr>
          <p:nvPr>
            <p:ph type="title"/>
          </p:nvPr>
        </p:nvSpPr>
        <p:spPr>
          <a:xfrm>
            <a:off x="531274" y="2564895"/>
            <a:ext cx="8081453" cy="800724"/>
          </a:xfrm>
        </p:spPr>
        <p:txBody>
          <a:bodyPr/>
          <a:lstStyle/>
          <a:p>
            <a:pPr algn="ctr"/>
            <a:r>
              <a:rPr lang="en-US" altLang="ko-KR" sz="2600" dirty="0" smtClean="0"/>
              <a:t>10.9 </a:t>
            </a:r>
            <a:r>
              <a:rPr lang="ko-KR" altLang="en-US" sz="2600" dirty="0" smtClean="0"/>
              <a:t>요약</a:t>
            </a:r>
            <a:endParaRPr lang="en-US" altLang="ko-KR" sz="2600" dirty="0"/>
          </a:p>
        </p:txBody>
      </p:sp>
      <p:cxnSp>
        <p:nvCxnSpPr>
          <p:cNvPr id="8" name="직선 연결선 7"/>
          <p:cNvCxnSpPr/>
          <p:nvPr/>
        </p:nvCxnSpPr>
        <p:spPr>
          <a:xfrm>
            <a:off x="1288401" y="3398508"/>
            <a:ext cx="6624805" cy="12757"/>
          </a:xfrm>
          <a:prstGeom prst="line">
            <a:avLst/>
          </a:prstGeom>
          <a:ln w="57150">
            <a:solidFill>
              <a:srgbClr val="E0A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1537540561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10.9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요약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393531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요약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장 앞부분에서 하나의 특성과 연속적인 타깃 간의 관계를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모델링하기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위해 간단한 선형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회귀 분석을 배웠음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그다음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데이터에 있는 패턴과 이상치를 확인하기 위한 탐색적 데이터 분석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기법에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대해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설명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예측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모델링 작업에서 중요한 첫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단계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경사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하강법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최적화를 사용한 선형 회귀를 첫 번째 모델로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구현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그다음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회귀를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위한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사이킷런의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선형 모델을 사용하는 방법을 알아보았고 이상치를 다루기 위해 안정된 회귀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기법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RANSAC)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을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배웠음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회귀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모델의 예측 성능을 측정하기 위해 평균 제곱 오차와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R</a:t>
            </a:r>
            <a:r>
              <a:rPr lang="en-US" altLang="ko-KR" baseline="30000" dirty="0" smtClean="0">
                <a:latin typeface="KoPub돋움체_Pro Light" pitchFamily="18" charset="-127"/>
                <a:ea typeface="KoPub돋움체_Pro Light" pitchFamily="18" charset="-127"/>
              </a:rPr>
              <a:t>2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지표를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계산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또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잔차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그래프를 사용하여 회귀 모델의 문제를 분석하는 방법을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설명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모델의 복잡도를 줄이고 과대적합을 피하기 위해 회귀 모델에 규제를 어떻게 적용하는지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설명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그다음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다항 특성 변환과 랜덤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포레스트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회귀를 포함하여 비선형 관계를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모델링하는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몇가지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방법을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소개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10.9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요약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393531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요약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이전 장들에서 지도 학습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분류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회귀 분석에 대해 자세하게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논의했음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다음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장에서는 머신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러닝의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흥미로운 또 다른 하위 분야인 비지도 학습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(unsupervised learning)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을 배워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보겠음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타깃이 없을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때 데이터에 감춰진 구조를 찾아내기 위해 군집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(clustering)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분석 방법을 어떻게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사용하는지도 배우겠음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10.2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주택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데이터셋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탐색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주택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데이터셋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탐색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첫 번째 선형 회귀 모델을 만들기 전에 새로운 주택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데이터셋을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소개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데이터셋은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1978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년에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해리슨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(D. Harrison)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과 루빈펠드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(D. L. </a:t>
            </a:r>
            <a:r>
              <a:rPr lang="en-US" altLang="ko-KR" dirty="0" err="1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Rubinfeld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가 수집한 보스턴 교외 지역의 주택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정보를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담고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주택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데이터셋은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무료로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내려받을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수 있고 책 코드와 함께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제공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데이터셋은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최근에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UCI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머신 러닝 저장소에서 삭제되었지만 책의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깃허브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(https://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github.com/rickiepark/python-machine-learning-book-3rd-edition/blob/master/code/ch10/housing.data.txt)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나 사이킷런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(https://github.com/scikit-learn/scikit-learn/blob/master/sklearn/datasets/data/boston_house_prices.csv)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에서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내려받을 수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새로운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데이터셋을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만나게 되면 간단한 그래프를 그려서 데이터를 탐색하는 것이 작업 대상을 이해하는 데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도움이 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10.2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주택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데이터셋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탐색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데이터프레임으로 주택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데이터셋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읽기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절에서 주택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데이터셋을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판다스의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read_csv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함수로 읽어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들이겠음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함수는 빠르고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많은 기능이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있기 때문에 텍스트로 저장된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csv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형태의 파일을 다룰 때 사용하기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좋음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10.2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주택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데이터셋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탐색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데이터프레임으로 주택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데이터셋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읽기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주택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데이터셋은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506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개의 샘플이 있으며 특성은 다음과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같음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정보는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https://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archive.ics.uci.edu/ml/machine-learning-databases/housing/housing.names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에서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가져왔음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buNone/>
            </a:pPr>
            <a:r>
              <a:rPr lang="en-US" altLang="ko-KR" b="1" dirty="0" smtClean="0">
                <a:latin typeface="KoPub돋움체_Pro Light" pitchFamily="18" charset="-127"/>
                <a:ea typeface="KoPub돋움체_Pro Light" pitchFamily="18" charset="-127"/>
              </a:rPr>
              <a:t>       CRIM</a:t>
            </a:r>
            <a:r>
              <a:rPr lang="en-US" altLang="ko-KR" b="1" dirty="0" smtClean="0">
                <a:latin typeface="KoPub돋움체_Pro Light" pitchFamily="18" charset="-127"/>
                <a:ea typeface="KoPub돋움체_Pro Light" pitchFamily="18" charset="-127"/>
              </a:rPr>
              <a:t>: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도시의 인당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범죄율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buNone/>
            </a:pPr>
            <a:r>
              <a:rPr lang="en-US" altLang="ko-KR" b="1" dirty="0" smtClean="0">
                <a:latin typeface="KoPub돋움체_Pro Light" pitchFamily="18" charset="-127"/>
                <a:ea typeface="KoPub돋움체_Pro Light" pitchFamily="18" charset="-127"/>
              </a:rPr>
              <a:t>       ZN</a:t>
            </a:r>
            <a:r>
              <a:rPr lang="en-US" altLang="ko-KR" b="1" dirty="0" smtClean="0">
                <a:latin typeface="KoPub돋움체_Pro Light" pitchFamily="18" charset="-127"/>
                <a:ea typeface="KoPub돋움체_Pro Light" pitchFamily="18" charset="-127"/>
              </a:rPr>
              <a:t>: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2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만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5,000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평방 피트가 넘는 주택 비율</a:t>
            </a:r>
          </a:p>
          <a:p>
            <a:pPr lvl="1">
              <a:buNone/>
            </a:pPr>
            <a:r>
              <a:rPr lang="en-US" altLang="ko-KR" b="1" dirty="0" smtClean="0">
                <a:latin typeface="KoPub돋움체_Pro Light" pitchFamily="18" charset="-127"/>
                <a:ea typeface="KoPub돋움체_Pro Light" pitchFamily="18" charset="-127"/>
              </a:rPr>
              <a:t>       INDUS</a:t>
            </a:r>
            <a:r>
              <a:rPr lang="en-US" altLang="ko-KR" b="1" dirty="0" smtClean="0">
                <a:latin typeface="KoPub돋움체_Pro Light" pitchFamily="18" charset="-127"/>
                <a:ea typeface="KoPub돋움체_Pro Light" pitchFamily="18" charset="-127"/>
              </a:rPr>
              <a:t>: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도시에서 소매 업종이 아닌 지역 비율</a:t>
            </a:r>
          </a:p>
          <a:p>
            <a:pPr lvl="1">
              <a:buNone/>
            </a:pPr>
            <a:r>
              <a:rPr lang="en-US" altLang="ko-KR" b="1" dirty="0" smtClean="0">
                <a:latin typeface="KoPub돋움체_Pro Light" pitchFamily="18" charset="-127"/>
                <a:ea typeface="KoPub돋움체_Pro Light" pitchFamily="18" charset="-127"/>
              </a:rPr>
              <a:t>       CHAS</a:t>
            </a:r>
            <a:r>
              <a:rPr lang="en-US" altLang="ko-KR" b="1" dirty="0" smtClean="0">
                <a:latin typeface="KoPub돋움체_Pro Light" pitchFamily="18" charset="-127"/>
                <a:ea typeface="KoPub돋움체_Pro Light" pitchFamily="18" charset="-127"/>
              </a:rPr>
              <a:t>: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찰스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강 인접 여부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강 주변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= 1,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그 외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= 0)</a:t>
            </a:r>
          </a:p>
          <a:p>
            <a:pPr lvl="1">
              <a:buNone/>
            </a:pPr>
            <a:r>
              <a:rPr lang="en-US" altLang="ko-KR" b="1" dirty="0" smtClean="0">
                <a:latin typeface="KoPub돋움체_Pro Light" pitchFamily="18" charset="-127"/>
                <a:ea typeface="KoPub돋움체_Pro Light" pitchFamily="18" charset="-127"/>
              </a:rPr>
              <a:t>       NOX</a:t>
            </a:r>
            <a:r>
              <a:rPr lang="en-US" altLang="ko-KR" b="1" dirty="0" smtClean="0">
                <a:latin typeface="KoPub돋움체_Pro Light" pitchFamily="18" charset="-127"/>
                <a:ea typeface="KoPub돋움체_Pro Light" pitchFamily="18" charset="-127"/>
              </a:rPr>
              <a:t>: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일산화질소 농도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(10ppm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당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</a:t>
            </a:r>
          </a:p>
          <a:p>
            <a:pPr lvl="1">
              <a:buNone/>
            </a:pP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       </a:t>
            </a:r>
            <a:r>
              <a:rPr lang="en-US" altLang="ko-KR" b="1" dirty="0" smtClean="0">
                <a:latin typeface="KoPub돋움체_Pro Light" pitchFamily="18" charset="-127"/>
                <a:ea typeface="KoPub돋움체_Pro Light" pitchFamily="18" charset="-127"/>
              </a:rPr>
              <a:t>RM</a:t>
            </a:r>
            <a:r>
              <a:rPr lang="en-US" altLang="ko-KR" b="1" dirty="0" smtClean="0">
                <a:latin typeface="KoPub돋움체_Pro Light" pitchFamily="18" charset="-127"/>
                <a:ea typeface="KoPub돋움체_Pro Light" pitchFamily="18" charset="-127"/>
              </a:rPr>
              <a:t>: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주택의 평균 방 개수</a:t>
            </a:r>
          </a:p>
          <a:p>
            <a:pPr lvl="1">
              <a:buNone/>
            </a:pPr>
            <a:r>
              <a:rPr lang="en-US" altLang="ko-KR" b="1" dirty="0" smtClean="0">
                <a:latin typeface="KoPub돋움체_Pro Light" pitchFamily="18" charset="-127"/>
                <a:ea typeface="KoPub돋움체_Pro Light" pitchFamily="18" charset="-127"/>
              </a:rPr>
              <a:t>       AGE</a:t>
            </a:r>
            <a:r>
              <a:rPr lang="en-US" altLang="ko-KR" b="1" dirty="0" smtClean="0">
                <a:latin typeface="KoPub돋움체_Pro Light" pitchFamily="18" charset="-127"/>
                <a:ea typeface="KoPub돋움체_Pro Light" pitchFamily="18" charset="-127"/>
              </a:rPr>
              <a:t>: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1940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년 이전에 지어진 자가 주택 비율</a:t>
            </a:r>
          </a:p>
          <a:p>
            <a:pPr lvl="1">
              <a:buNone/>
            </a:pPr>
            <a:r>
              <a:rPr lang="en-US" altLang="ko-KR" b="1" dirty="0" smtClean="0">
                <a:latin typeface="KoPub돋움체_Pro Light" pitchFamily="18" charset="-127"/>
                <a:ea typeface="KoPub돋움체_Pro Light" pitchFamily="18" charset="-127"/>
              </a:rPr>
              <a:t>       DIS</a:t>
            </a:r>
            <a:r>
              <a:rPr lang="en-US" altLang="ko-KR" b="1" dirty="0" smtClean="0">
                <a:latin typeface="KoPub돋움체_Pro Light" pitchFamily="18" charset="-127"/>
                <a:ea typeface="KoPub돋움체_Pro Light" pitchFamily="18" charset="-127"/>
              </a:rPr>
              <a:t>: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다섯 개의 보스턴 고용 센터까지 가중치가 적용된 거리</a:t>
            </a:r>
          </a:p>
          <a:p>
            <a:pPr lvl="1">
              <a:buNone/>
            </a:pPr>
            <a:r>
              <a:rPr lang="en-US" altLang="ko-KR" b="1" dirty="0" smtClean="0">
                <a:latin typeface="KoPub돋움체_Pro Light" pitchFamily="18" charset="-127"/>
                <a:ea typeface="KoPub돋움체_Pro Light" pitchFamily="18" charset="-127"/>
              </a:rPr>
              <a:t>       RAD</a:t>
            </a:r>
            <a:r>
              <a:rPr lang="en-US" altLang="ko-KR" b="1" dirty="0" smtClean="0">
                <a:latin typeface="KoPub돋움체_Pro Light" pitchFamily="18" charset="-127"/>
                <a:ea typeface="KoPub돋움체_Pro Light" pitchFamily="18" charset="-127"/>
              </a:rPr>
              <a:t>: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방사형으로 뻗은 고속도로까지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접근성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지수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73187" y="3189427"/>
            <a:ext cx="124359" cy="1243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73187" y="3535069"/>
            <a:ext cx="124359" cy="1243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73187" y="3880711"/>
            <a:ext cx="124359" cy="1243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73187" y="4168746"/>
            <a:ext cx="124359" cy="1243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73187" y="4514388"/>
            <a:ext cx="124359" cy="1243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73187" y="4860030"/>
            <a:ext cx="124359" cy="1243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73187" y="5205672"/>
            <a:ext cx="124359" cy="1243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73187" y="5493707"/>
            <a:ext cx="124359" cy="1243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73187" y="5839349"/>
            <a:ext cx="124359" cy="1243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10.2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주택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데이터셋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탐색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데이터프레임으로 주택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데이터셋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읽기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buNone/>
            </a:pP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       </a:t>
            </a:r>
            <a:r>
              <a:rPr lang="en-US" altLang="ko-KR" b="1" dirty="0" smtClean="0">
                <a:latin typeface="KoPub돋움체_Pro Light" pitchFamily="18" charset="-127"/>
                <a:ea typeface="KoPub돋움체_Pro Light" pitchFamily="18" charset="-127"/>
              </a:rPr>
              <a:t>TAX</a:t>
            </a:r>
            <a:r>
              <a:rPr lang="en-US" altLang="ko-KR" b="1" dirty="0" smtClean="0">
                <a:latin typeface="KoPub돋움체_Pro Light" pitchFamily="18" charset="-127"/>
                <a:ea typeface="KoPub돋움체_Pro Light" pitchFamily="18" charset="-127"/>
              </a:rPr>
              <a:t>: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10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만 달러당 재산세율</a:t>
            </a:r>
          </a:p>
          <a:p>
            <a:pPr lvl="1">
              <a:buNone/>
            </a:pP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       </a:t>
            </a:r>
            <a:r>
              <a:rPr lang="en-US" altLang="ko-KR" b="1" dirty="0" smtClean="0">
                <a:latin typeface="KoPub돋움체_Pro Light" pitchFamily="18" charset="-127"/>
                <a:ea typeface="KoPub돋움체_Pro Light" pitchFamily="18" charset="-127"/>
              </a:rPr>
              <a:t>PTRATIO</a:t>
            </a:r>
            <a:r>
              <a:rPr lang="en-US" altLang="ko-KR" b="1" dirty="0" smtClean="0">
                <a:latin typeface="KoPub돋움체_Pro Light" pitchFamily="18" charset="-127"/>
                <a:ea typeface="KoPub돋움체_Pro Light" pitchFamily="18" charset="-127"/>
              </a:rPr>
              <a:t>: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도시의 학생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-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교사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비율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buNone/>
            </a:pP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       </a:t>
            </a:r>
            <a:r>
              <a:rPr lang="en-US" altLang="ko-KR" b="1" dirty="0" smtClean="0">
                <a:latin typeface="KoPub돋움체_Pro Light" pitchFamily="18" charset="-127"/>
                <a:ea typeface="KoPub돋움체_Pro Light" pitchFamily="18" charset="-127"/>
              </a:rPr>
              <a:t>B</a:t>
            </a:r>
            <a:r>
              <a:rPr lang="en-US" altLang="ko-KR" b="1" dirty="0" smtClean="0">
                <a:latin typeface="KoPub돋움체_Pro Light" pitchFamily="18" charset="-127"/>
                <a:ea typeface="KoPub돋움체_Pro Light" pitchFamily="18" charset="-127"/>
              </a:rPr>
              <a:t>: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1000(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Bk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- 0.63)</a:t>
            </a:r>
            <a:r>
              <a:rPr lang="en-US" altLang="ko-KR" baseline="30000" dirty="0" smtClean="0">
                <a:latin typeface="KoPub돋움체_Pro Light" pitchFamily="18" charset="-127"/>
                <a:ea typeface="KoPub돋움체_Pro Light" pitchFamily="18" charset="-127"/>
              </a:rPr>
              <a:t>2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여기서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Bk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도시의 아프리카계 미국인 비율</a:t>
            </a:r>
          </a:p>
          <a:p>
            <a:pPr lvl="1">
              <a:buNone/>
            </a:pP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       </a:t>
            </a:r>
            <a:r>
              <a:rPr lang="en-US" altLang="ko-KR" b="1" dirty="0" smtClean="0">
                <a:latin typeface="KoPub돋움체_Pro Light" pitchFamily="18" charset="-127"/>
                <a:ea typeface="KoPub돋움체_Pro Light" pitchFamily="18" charset="-127"/>
              </a:rPr>
              <a:t>LSTAT</a:t>
            </a:r>
            <a:r>
              <a:rPr lang="en-US" altLang="ko-KR" b="1" dirty="0" smtClean="0">
                <a:latin typeface="KoPub돋움체_Pro Light" pitchFamily="18" charset="-127"/>
                <a:ea typeface="KoPub돋움체_Pro Light" pitchFamily="18" charset="-127"/>
              </a:rPr>
              <a:t>: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저소득 계층의 비율</a:t>
            </a:r>
          </a:p>
          <a:p>
            <a:pPr lvl="1">
              <a:buNone/>
            </a:pP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       </a:t>
            </a:r>
            <a:r>
              <a:rPr lang="en-US" altLang="ko-KR" b="1" dirty="0" smtClean="0">
                <a:latin typeface="KoPub돋움체_Pro Light" pitchFamily="18" charset="-127"/>
                <a:ea typeface="KoPub돋움체_Pro Light" pitchFamily="18" charset="-127"/>
              </a:rPr>
              <a:t>MEDV</a:t>
            </a:r>
            <a:r>
              <a:rPr lang="en-US" altLang="ko-KR" b="1" dirty="0" smtClean="0">
                <a:latin typeface="KoPub돋움체_Pro Light" pitchFamily="18" charset="-127"/>
                <a:ea typeface="KoPub돋움체_Pro Light" pitchFamily="18" charset="-127"/>
              </a:rPr>
              <a:t>: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자가 주택의 중간 가격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(1,000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달러 단위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73187" y="1922073"/>
            <a:ext cx="124359" cy="1243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73187" y="2267715"/>
            <a:ext cx="124359" cy="1243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73187" y="2613357"/>
            <a:ext cx="124359" cy="1243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73187" y="2901392"/>
            <a:ext cx="124359" cy="1243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73187" y="3247034"/>
            <a:ext cx="124359" cy="1243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10.2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주택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데이터셋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탐색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데이터프레임으로 주택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데이터셋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읽기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장 나머지 부분에서는 주택 가격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(MEDV)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을 타깃 값으로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삼겠음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13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개의 특성 중 하나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이상을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사용하여 이 값을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예측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데이터셋을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더 탐색하기 전에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판다스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DataFrame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으로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데이터를 불러옴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580" y="2910537"/>
            <a:ext cx="7208024" cy="32658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10.2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주택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데이터셋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탐색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데이터프레임으로 주택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데이터셋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읽기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데이터셋이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잘 적재되었는지 확인하기 위해 그림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10-3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과 같이 처음 다섯 개의 행을 출력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597117" y="2222140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/>
              <a:t> </a:t>
            </a:r>
            <a:r>
              <a:rPr lang="ko-KR" altLang="en-US" sz="1600" b="1" dirty="0" smtClean="0"/>
              <a:t>그림 </a:t>
            </a:r>
            <a:r>
              <a:rPr lang="en-US" altLang="ko-KR" sz="1600" b="1" dirty="0" smtClean="0"/>
              <a:t>10-3 </a:t>
            </a:r>
            <a:r>
              <a:rPr lang="ko-KR" altLang="en-US" sz="1600" b="1" dirty="0" smtClean="0"/>
              <a:t>주택 </a:t>
            </a:r>
            <a:r>
              <a:rPr lang="ko-KR" altLang="en-US" sz="1600" b="1" dirty="0" err="1" smtClean="0"/>
              <a:t>데이터셋의</a:t>
            </a:r>
            <a:r>
              <a:rPr lang="ko-KR" altLang="en-US" sz="1600" b="1" dirty="0" smtClean="0"/>
              <a:t> 처음 행 다섯 개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4724" y="2564895"/>
            <a:ext cx="7540693" cy="19050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10.2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주택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데이터셋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탐색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데이터셋의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중요 특징 시각화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b="1" dirty="0" smtClean="0">
                <a:latin typeface="KoPub돋움체_Pro Light" pitchFamily="18" charset="-127"/>
                <a:ea typeface="KoPub돋움체_Pro Light" pitchFamily="18" charset="-127"/>
              </a:rPr>
              <a:t>탐색적 데이터 분석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(Exploratory Data Analysis, EDA)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은 머신 러닝 모델을 훈련하기 전에 첫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번째로 수행할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중요하고 권장되는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단계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절 나머지 부분에서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EDA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그래픽 도구 중에서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간단하지만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유용한 기법들을 사용해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보겠음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이런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도구는 이상치를 감지하고 데이터 분포를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시각화하거나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특성 간의 관계를 나타내는 데 도움이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130630" y="375829"/>
            <a:ext cx="8943702" cy="80649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pPr lvl="0" algn="ctr" defTabSz="457200">
              <a:spcBef>
                <a:spcPct val="0"/>
              </a:spcBef>
            </a:pPr>
            <a: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E0AC00"/>
                </a:solidFill>
                <a:effectLst/>
                <a:uLnTx/>
                <a:uFillTx/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rPr>
              <a:t>10</a:t>
            </a:r>
            <a:r>
              <a:rPr kumimoji="0" lang="ko-KR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E0AC00"/>
                </a:solidFill>
                <a:effectLst/>
                <a:uLnTx/>
                <a:uFillTx/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rPr>
              <a:t>장 </a:t>
            </a:r>
            <a:r>
              <a:rPr lang="ko-KR" altLang="en-US" sz="3200" b="1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rPr>
              <a:t>회귀 분석으로 연속적 타깃 변수 예측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KoPub돋움체_Pro Bold" panose="02020603020101020101" pitchFamily="18" charset="-127"/>
              <a:ea typeface="KoPub돋움체_Pro Bold" panose="02020603020101020101" pitchFamily="18" charset="-127"/>
              <a:cs typeface="+mj-cs"/>
            </a:endParaRPr>
          </a:p>
        </p:txBody>
      </p:sp>
      <p:cxnSp>
        <p:nvCxnSpPr>
          <p:cNvPr id="5" name="직선 연결선 4"/>
          <p:cNvCxnSpPr/>
          <p:nvPr/>
        </p:nvCxnSpPr>
        <p:spPr>
          <a:xfrm flipV="1">
            <a:off x="1057973" y="1183995"/>
            <a:ext cx="7085661" cy="14756"/>
          </a:xfrm>
          <a:prstGeom prst="line">
            <a:avLst/>
          </a:prstGeom>
          <a:ln w="57150">
            <a:solidFill>
              <a:srgbClr val="E0A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2159892" y="1182327"/>
            <a:ext cx="6329383" cy="62478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000" b="1" dirty="0" smtClean="0">
                <a:solidFill>
                  <a:srgbClr val="E0AC00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10.1</a:t>
            </a:r>
            <a:r>
              <a:rPr lang="en-US" altLang="ko-KR" sz="2000" b="1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</a:t>
            </a:r>
            <a:r>
              <a:rPr lang="ko-KR" altLang="en-US" sz="2000" b="1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선형 회귀</a:t>
            </a:r>
            <a:endParaRPr lang="en-US" altLang="ko-KR" sz="20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000" b="1" dirty="0" smtClean="0">
                <a:solidFill>
                  <a:srgbClr val="E0AC00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10.2 </a:t>
            </a:r>
            <a:r>
              <a:rPr lang="ko-KR" altLang="en-US" sz="2000" b="1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주택 </a:t>
            </a:r>
            <a:r>
              <a:rPr lang="ko-KR" altLang="en-US" sz="2000" b="1" dirty="0" err="1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데이터셋</a:t>
            </a:r>
            <a:r>
              <a:rPr lang="ko-KR" altLang="en-US" sz="2000" b="1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탐색</a:t>
            </a:r>
            <a:endParaRPr lang="en-US" altLang="ko-KR" sz="2000" b="1" dirty="0" smtClean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000" b="1" dirty="0" smtClean="0">
                <a:solidFill>
                  <a:srgbClr val="E0AC00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10.3 </a:t>
            </a:r>
            <a:r>
              <a:rPr lang="ko-KR" altLang="en-US" sz="2000" b="1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최소 제곱 선형 회귀 모델 구현</a:t>
            </a:r>
            <a:endParaRPr lang="en-US" altLang="ko-KR" sz="2000" b="1" dirty="0" smtClean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000" b="1" dirty="0" smtClean="0">
                <a:solidFill>
                  <a:srgbClr val="E0AC00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10.4 </a:t>
            </a:r>
            <a:r>
              <a:rPr lang="en-US" altLang="ko-KR" sz="2000" b="1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RANSAC</a:t>
            </a:r>
            <a:r>
              <a:rPr lang="ko-KR" altLang="en-US" sz="2000" b="1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을 사용하여 안정된 회귀 모델 훈련</a:t>
            </a:r>
            <a:endParaRPr lang="en-US" altLang="ko-KR" sz="2000" b="1" dirty="0" smtClean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000" b="1" dirty="0" smtClean="0">
                <a:solidFill>
                  <a:srgbClr val="E0AC00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10.5 </a:t>
            </a:r>
            <a:r>
              <a:rPr lang="ko-KR" altLang="en-US" sz="2000" b="1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선형 회귀 모델의 성능 평가</a:t>
            </a:r>
            <a:endParaRPr lang="en-US" altLang="ko-KR" sz="2000" b="1" dirty="0" smtClean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000" b="1" dirty="0" smtClean="0">
                <a:solidFill>
                  <a:srgbClr val="E0AC00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10.6 </a:t>
            </a:r>
            <a:r>
              <a:rPr lang="ko-KR" altLang="en-US" sz="2000" b="1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회귀에 규제 적용</a:t>
            </a:r>
            <a:endParaRPr lang="en-US" altLang="ko-KR" sz="2000" b="1" dirty="0" smtClean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000" b="1" dirty="0" smtClean="0">
                <a:solidFill>
                  <a:srgbClr val="E0AC00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10.7 </a:t>
            </a:r>
            <a:r>
              <a:rPr lang="ko-KR" altLang="en-US" sz="2000" b="1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선형 회귀 모델을 다항 회귀로 변환</a:t>
            </a:r>
            <a:endParaRPr lang="en-US" altLang="ko-KR" sz="2000" b="1" dirty="0" smtClean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000" b="1" dirty="0" smtClean="0">
                <a:solidFill>
                  <a:srgbClr val="E0AC00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10.8 </a:t>
            </a:r>
            <a:r>
              <a:rPr lang="ko-KR" altLang="en-US" sz="2000" b="1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랜덤 </a:t>
            </a:r>
            <a:r>
              <a:rPr lang="ko-KR" altLang="en-US" sz="2000" b="1" dirty="0" err="1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포레스트를</a:t>
            </a:r>
            <a:r>
              <a:rPr lang="ko-KR" altLang="en-US" sz="2000" b="1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사용하여 비선형 관계 다루기</a:t>
            </a:r>
            <a:endParaRPr lang="en-US" altLang="ko-KR" sz="2000" b="1" dirty="0" smtClean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000" b="1" dirty="0" smtClean="0">
                <a:solidFill>
                  <a:srgbClr val="E0AC00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10.9 </a:t>
            </a:r>
            <a:r>
              <a:rPr lang="ko-KR" altLang="en-US" sz="2000" b="1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요약</a:t>
            </a:r>
            <a:endParaRPr lang="en-US" altLang="ko-KR" sz="2000" b="1" dirty="0" smtClean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  <a:p>
            <a:pPr>
              <a:lnSpc>
                <a:spcPct val="200000"/>
              </a:lnSpc>
            </a:pPr>
            <a:endParaRPr lang="en-US" altLang="ko-KR" sz="2000" b="1" dirty="0" smtClean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5375405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10.2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주택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데이터셋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탐색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데이터셋의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중요 특징 시각화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먼저 </a:t>
            </a:r>
            <a:r>
              <a:rPr lang="ko-KR" altLang="en-US" b="1" dirty="0" smtClean="0">
                <a:latin typeface="KoPub돋움체_Pro Light" pitchFamily="18" charset="-127"/>
                <a:ea typeface="KoPub돋움체_Pro Light" pitchFamily="18" charset="-127"/>
              </a:rPr>
              <a:t>산점도 행렬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en-US" altLang="ko-KR" dirty="0" err="1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scatterplot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 matrix)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을 그려서 데이터셋에 있는 특성 간의 상관관계를 한 번에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시각화해 보자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산점도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행렬을 그리기 위해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MLxtend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라이브러리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(http://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rasbt.github.io/mlxtend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/)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의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scatterplotmatrix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함수를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사용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파이썬 라이브러리는 머신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러닝과 데이터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과학 애플리케이션에서 편리하게 사용할 수 있는 다양한 함수를 제공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10.2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주택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데이터셋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탐색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데이터셋의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중요 특징 시각화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conda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install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mlxtend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나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pip install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mlxtend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로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mlxtend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패키지를 설치할 수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설치가 완료되면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다음과 같이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임포트한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후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산점도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행렬을 만들 수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57973" y="2622502"/>
            <a:ext cx="6624696" cy="25894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10.2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주택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데이터셋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탐색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278317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데이터셋의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중요 특징 시각화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그림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10 -4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와 같이 산점도 행렬은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데이터셋에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있는 특성 간의 관계를 시각적으로 잘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요약해 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597117" y="2222140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/>
              <a:t> </a:t>
            </a:r>
            <a:r>
              <a:rPr lang="ko-KR" altLang="en-US" sz="1600" b="1" dirty="0" smtClean="0"/>
              <a:t>그림 </a:t>
            </a:r>
            <a:r>
              <a:rPr lang="en-US" altLang="ko-KR" sz="1600" b="1" dirty="0" smtClean="0"/>
              <a:t>10-4 </a:t>
            </a:r>
            <a:r>
              <a:rPr lang="ko-KR" altLang="en-US" sz="1600" b="1" dirty="0" smtClean="0"/>
              <a:t>주택 </a:t>
            </a:r>
            <a:r>
              <a:rPr lang="ko-KR" altLang="en-US" sz="1600" b="1" dirty="0" err="1" smtClean="0"/>
              <a:t>데이터셋의</a:t>
            </a:r>
            <a:r>
              <a:rPr lang="ko-KR" altLang="en-US" sz="1600" b="1" dirty="0" smtClean="0"/>
              <a:t> </a:t>
            </a:r>
            <a:r>
              <a:rPr lang="ko-KR" altLang="en-US" sz="1600" b="1" dirty="0" err="1" smtClean="0"/>
              <a:t>산점도</a:t>
            </a:r>
            <a:r>
              <a:rPr lang="ko-KR" altLang="en-US" sz="1600" b="1" dirty="0" smtClean="0"/>
              <a:t> 행렬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7116" y="2622502"/>
            <a:ext cx="5128565" cy="40857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10.2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주택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데이터셋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탐색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278317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데이터셋의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중요 특징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시각화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545" y="1931218"/>
            <a:ext cx="7457510" cy="23586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10.2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주택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데이터셋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탐색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데이터셋의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중요 특징 시각화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제한된 지면 때문에 한눈에 볼 수 있도록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데이터셋에서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LSTAT, INDUS, NOX, RM, MEDV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다섯 개의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열만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산점도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행렬에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포함시켰음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scatterplotmatrix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함수에 다른 열을 지정해서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데이터셋의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다른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부분을 탐색해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보자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또는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열을 선택하지 않고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산점도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행렬에 모든 특성을 포함시켜 전체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데이터셋을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조사해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보자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10.2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주택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데이터셋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탐색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데이터셋의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중요 특징 시각화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산점도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행렬을 사용하면 데이터가 어떻게 분포되어 있는지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이상치를 포함하고 있는지 빠르게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확인할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수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예를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들어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RM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과 주택 가격인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MEDV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사이에 선형적인 관계가 있다는 것을 알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수 있음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네 번째 행의 다섯 번째 열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또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오른쪽 맨 아래에서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MEDV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의 히스토그램을 볼 수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데이터는 일부 이상치가 있지만 정규 분포 형태를 띠고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10.2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주택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데이터셋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탐색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상관관계 행렬을 사용한 분석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이전 절에서 히스토그램과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산점도로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주택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데이터셋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특성들의 분포를 그려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보았음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다음으로 </a:t>
            </a:r>
            <a:r>
              <a:rPr lang="ko-KR" altLang="en-US" b="1" dirty="0" smtClean="0">
                <a:latin typeface="KoPub돋움체_Pro Light" pitchFamily="18" charset="-127"/>
                <a:ea typeface="KoPub돋움체_Pro Light" pitchFamily="18" charset="-127"/>
              </a:rPr>
              <a:t>상관관계 </a:t>
            </a:r>
            <a:r>
              <a:rPr lang="ko-KR" altLang="en-US" b="1" dirty="0" smtClean="0">
                <a:latin typeface="KoPub돋움체_Pro Light" pitchFamily="18" charset="-127"/>
                <a:ea typeface="KoPub돋움체_Pro Light" pitchFamily="18" charset="-127"/>
              </a:rPr>
              <a:t>행렬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(correlation matrix)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을 만들어 변수 간의 선형 관계를 정량화하고 요약해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보자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상관관계 행렬은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5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장의 ‘주성분 분석을 통한 비지도 차원 축소’ 절에서 본 </a:t>
            </a:r>
            <a:r>
              <a:rPr lang="ko-KR" altLang="en-US" b="1" dirty="0" err="1" smtClean="0">
                <a:latin typeface="KoPub돋움체_Pro Light" pitchFamily="18" charset="-127"/>
                <a:ea typeface="KoPub돋움체_Pro Light" pitchFamily="18" charset="-127"/>
              </a:rPr>
              <a:t>공분산</a:t>
            </a:r>
            <a:r>
              <a:rPr lang="ko-KR" altLang="en-US" b="1" dirty="0" smtClean="0">
                <a:latin typeface="KoPub돋움체_Pro Light" pitchFamily="18" charset="-127"/>
                <a:ea typeface="KoPub돋움체_Pro Light" pitchFamily="18" charset="-127"/>
              </a:rPr>
              <a:t> 행렬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covariance matrix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과 밀접하게 관련되어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직관적으로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생각하면 상관관계 행렬을 스케일 조정된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공분산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행렬로 생각할 수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사실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특성이 표준화되어 있으면 상관관계 행렬과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공분산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행렬이 같음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10.2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주택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데이터셋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탐색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상관관계 행렬을 사용한 분석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상관관계 행렬은 </a:t>
            </a:r>
            <a:r>
              <a:rPr lang="ko-KR" altLang="en-US" b="1" dirty="0" err="1" smtClean="0">
                <a:latin typeface="KoPub돋움체_Pro Light" pitchFamily="18" charset="-127"/>
                <a:ea typeface="KoPub돋움체_Pro Light" pitchFamily="18" charset="-127"/>
              </a:rPr>
              <a:t>피어슨의</a:t>
            </a:r>
            <a:r>
              <a:rPr lang="ko-KR" altLang="en-US" b="1" dirty="0" smtClean="0">
                <a:latin typeface="KoPub돋움체_Pro Light" pitchFamily="18" charset="-127"/>
                <a:ea typeface="KoPub돋움체_Pro Light" pitchFamily="18" charset="-127"/>
              </a:rPr>
              <a:t> 상관관계 계수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(Pearson product-moment correlation coefficient)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포함하고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있는 정방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행렬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종종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피어슨의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r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이라고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말함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계수는 특성 사이의 선형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의존성을 측정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상관관계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계수의 범위는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-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1~1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r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= 1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이면 두 특성이 완벽한 양의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상관관계를 가짐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r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= 0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이면 아무런 상관관계가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없음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r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= -1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이면 완벽한 음의 상관관계를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가짐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10.2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주택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데이터셋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탐색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상관관계 행렬을 사용한 분석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앞서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언급한 것처럼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피어슨의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상관관계 계수는 단순히 두 특성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x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y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사이의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공분산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분자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을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표준 편차의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곱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분모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으로 나눈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것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여기서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해당 특성의 샘플 평균이고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σ</a:t>
            </a:r>
            <a:r>
              <a:rPr lang="en-US" altLang="ko-KR" baseline="-25000" dirty="0" err="1" smtClean="0">
                <a:latin typeface="KoPub돋움체_Pro Light" pitchFamily="18" charset="-127"/>
                <a:ea typeface="KoPub돋움체_Pro Light" pitchFamily="18" charset="-127"/>
              </a:rPr>
              <a:t>xy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특성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x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y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사이의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공분산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σ</a:t>
            </a:r>
            <a:r>
              <a:rPr lang="en-US" altLang="ko-KR" baseline="-25000" dirty="0" err="1" smtClean="0">
                <a:latin typeface="KoPub돋움체_Pro Light" pitchFamily="18" charset="-127"/>
                <a:ea typeface="KoPub돋움체_Pro Light" pitchFamily="18" charset="-127"/>
              </a:rPr>
              <a:t>x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와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σ</a:t>
            </a:r>
            <a:r>
              <a:rPr lang="en-US" altLang="ko-KR" baseline="-25000" dirty="0" err="1" smtClean="0">
                <a:latin typeface="KoPub돋움체_Pro Light" pitchFamily="18" charset="-127"/>
                <a:ea typeface="KoPub돋움체_Pro Light" pitchFamily="18" charset="-127"/>
              </a:rPr>
              <a:t>y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특성의 표준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편차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8621" y="2507288"/>
            <a:ext cx="5740052" cy="14235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10.2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주택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데이터셋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탐색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상관관계 행렬을 사용한 분석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다음 예제에서는 앞서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산점도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행렬로 그렸던 다섯 개의 특성에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넘파이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corrcoef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함수를 사용해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보자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MLxtend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의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heatmap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함수를 사용하여 상관관계 행렬을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히트맵으로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나타냄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580" y="2910537"/>
            <a:ext cx="4776268" cy="25547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7" name="제목 8"/>
          <p:cNvSpPr>
            <a:spLocks noGrp="1"/>
          </p:cNvSpPr>
          <p:nvPr>
            <p:ph type="title"/>
          </p:nvPr>
        </p:nvSpPr>
        <p:spPr>
          <a:xfrm>
            <a:off x="531274" y="2564895"/>
            <a:ext cx="8081453" cy="800724"/>
          </a:xfrm>
        </p:spPr>
        <p:txBody>
          <a:bodyPr/>
          <a:lstStyle/>
          <a:p>
            <a:pPr algn="ctr"/>
            <a:r>
              <a:rPr lang="en-US" altLang="ko-KR" sz="2600" dirty="0" smtClean="0"/>
              <a:t>10.1 </a:t>
            </a:r>
            <a:r>
              <a:rPr lang="ko-KR" altLang="en-US" sz="2600" dirty="0" smtClean="0"/>
              <a:t>선형 회귀</a:t>
            </a:r>
            <a:endParaRPr lang="en-US" altLang="ko-KR" sz="2600" dirty="0"/>
          </a:p>
        </p:txBody>
      </p:sp>
      <p:cxnSp>
        <p:nvCxnSpPr>
          <p:cNvPr id="8" name="직선 연결선 7"/>
          <p:cNvCxnSpPr/>
          <p:nvPr/>
        </p:nvCxnSpPr>
        <p:spPr>
          <a:xfrm>
            <a:off x="1461222" y="3398841"/>
            <a:ext cx="6163949" cy="11869"/>
          </a:xfrm>
          <a:prstGeom prst="line">
            <a:avLst/>
          </a:prstGeom>
          <a:ln w="57150">
            <a:solidFill>
              <a:srgbClr val="E0A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15375405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10.2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주택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데이터셋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탐색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상관관계 행렬을 사용한 분석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결과 그래프에서 볼 수 있듯이 상관관계 행렬은 선형 상관관계를 바탕으로 특성을 선택하는 데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유용한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정보를 요약해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597117" y="2449681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/>
              <a:t> </a:t>
            </a:r>
            <a:r>
              <a:rPr lang="ko-KR" altLang="en-US" sz="1600" b="1" dirty="0" smtClean="0"/>
              <a:t>그림 </a:t>
            </a:r>
            <a:r>
              <a:rPr lang="en-US" altLang="ko-KR" sz="1600" b="1" dirty="0" smtClean="0"/>
              <a:t>10-5 </a:t>
            </a:r>
            <a:r>
              <a:rPr lang="ko-KR" altLang="en-US" sz="1600" b="1" dirty="0" smtClean="0"/>
              <a:t>상관관계 행렬의 </a:t>
            </a:r>
            <a:r>
              <a:rPr lang="ko-KR" altLang="en-US" sz="1600" b="1" dirty="0" err="1" smtClean="0"/>
              <a:t>히트맵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7117" y="2737716"/>
            <a:ext cx="4604109" cy="37757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10.2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주택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데이터셋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탐색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상관관계 행렬을 사용한 분석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선형 회귀 모델을 훈련하려면 타깃 변수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MEDV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와 상관관계가 높은 특성이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좋음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상관관계 행렬을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살펴보면 타깃 변수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MEDV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LSTAT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와 상관관계가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높음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(-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0.74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</a:t>
            </a: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산점도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행렬에서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보았던 것을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떠올리면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LSTAT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MEDV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사이 관계는 확실히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비선형적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한편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RM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MEDV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사이의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상관관계도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비교적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높음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0.7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</a:t>
            </a: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산점도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행렬에서 보면 이 두 변수가 선형 관계를 가지므로 다음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절에서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간단한 선형 회귀 개념을 소개할 때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RM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선택하기 좋은 특성으로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보임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7" name="제목 8"/>
          <p:cNvSpPr>
            <a:spLocks noGrp="1"/>
          </p:cNvSpPr>
          <p:nvPr>
            <p:ph type="title"/>
          </p:nvPr>
        </p:nvSpPr>
        <p:spPr>
          <a:xfrm>
            <a:off x="531274" y="2564895"/>
            <a:ext cx="8081453" cy="800724"/>
          </a:xfrm>
        </p:spPr>
        <p:txBody>
          <a:bodyPr/>
          <a:lstStyle/>
          <a:p>
            <a:pPr algn="ctr"/>
            <a:r>
              <a:rPr lang="en-US" altLang="ko-KR" sz="2600" dirty="0" smtClean="0"/>
              <a:t>10.3 </a:t>
            </a:r>
            <a:r>
              <a:rPr lang="ko-KR" altLang="en-US" sz="2600" dirty="0" smtClean="0"/>
              <a:t>최소 제곱 선형 회귀 모델 구현</a:t>
            </a:r>
            <a:endParaRPr lang="en-US" altLang="ko-KR" sz="2600" dirty="0"/>
          </a:p>
        </p:txBody>
      </p:sp>
      <p:cxnSp>
        <p:nvCxnSpPr>
          <p:cNvPr id="8" name="직선 연결선 7"/>
          <p:cNvCxnSpPr/>
          <p:nvPr/>
        </p:nvCxnSpPr>
        <p:spPr>
          <a:xfrm>
            <a:off x="1461222" y="3398841"/>
            <a:ext cx="6163949" cy="11869"/>
          </a:xfrm>
          <a:prstGeom prst="line">
            <a:avLst/>
          </a:prstGeom>
          <a:ln w="57150">
            <a:solidFill>
              <a:srgbClr val="E0A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15375405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10.3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최소 제곱 선형 회귀 모델 구현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최소 제곱 선형 회귀 모델 구현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장을 시작할 때 선형 회귀는 훈련 데이터의 훈련 샘플에 가장 잘 맞는 직선을 찾는 것으로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이해 할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수 있다고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말함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이때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가장 잘 맞는다는 말을 정의하거나 그런 모델을 학습할 수 있는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방법을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언급하지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않음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이어지는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절에서 </a:t>
            </a:r>
            <a:r>
              <a:rPr lang="ko-KR" altLang="en-US" b="1" dirty="0" smtClean="0">
                <a:latin typeface="KoPub돋움체_Pro Light" pitchFamily="18" charset="-127"/>
                <a:ea typeface="KoPub돋움체_Pro Light" pitchFamily="18" charset="-127"/>
              </a:rPr>
              <a:t>최소 </a:t>
            </a:r>
            <a:r>
              <a:rPr lang="ko-KR" altLang="en-US" b="1" dirty="0" err="1" smtClean="0">
                <a:latin typeface="KoPub돋움체_Pro Light" pitchFamily="18" charset="-127"/>
                <a:ea typeface="KoPub돋움체_Pro Light" pitchFamily="18" charset="-127"/>
              </a:rPr>
              <a:t>제곱법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(Ordinary Least Squares, OLS)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을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사용하여 누락된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퍼즐을 맞추어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보겠음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이따금 </a:t>
            </a:r>
            <a:r>
              <a:rPr lang="ko-KR" altLang="en-US" b="1" dirty="0" smtClean="0">
                <a:latin typeface="KoPub돋움체_Pro Light" pitchFamily="18" charset="-127"/>
                <a:ea typeface="KoPub돋움체_Pro Light" pitchFamily="18" charset="-127"/>
              </a:rPr>
              <a:t>선형 최소 </a:t>
            </a:r>
            <a:r>
              <a:rPr lang="ko-KR" altLang="en-US" b="1" dirty="0" err="1" smtClean="0">
                <a:latin typeface="KoPub돋움체_Pro Light" pitchFamily="18" charset="-127"/>
                <a:ea typeface="KoPub돋움체_Pro Light" pitchFamily="18" charset="-127"/>
              </a:rPr>
              <a:t>제곱법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(linear least squares)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이라고도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훈련 샘플까지 수직 거리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잔차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또는 오차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의 제곱합을 최소화하는 선형 회귀 직선의 모델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파라미터를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추정하는 방법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10.3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최소 제곱 선형 회귀 모델 구현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경사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하강법으로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회귀 모델의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파라미터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구하기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2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장에서 선형 활성화 함수를 사용한 인공 뉴런인 </a:t>
            </a:r>
            <a:r>
              <a:rPr lang="ko-KR" altLang="en-US" b="1" dirty="0" err="1" smtClean="0">
                <a:latin typeface="KoPub돋움체_Pro Light" pitchFamily="18" charset="-127"/>
                <a:ea typeface="KoPub돋움체_Pro Light" pitchFamily="18" charset="-127"/>
              </a:rPr>
              <a:t>아달린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en-US" altLang="ko-KR" dirty="0" err="1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Adaline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을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구현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또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비용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 </a:t>
            </a:r>
            <a:r>
              <a:rPr lang="en-US" altLang="ko-KR" b="1" dirty="0" smtClean="0">
                <a:latin typeface="KoPub돋움체_Pro Light" pitchFamily="18" charset="-127"/>
                <a:ea typeface="KoPub돋움체_Pro Light" pitchFamily="18" charset="-127"/>
              </a:rPr>
              <a:t>J(w</a:t>
            </a:r>
            <a:r>
              <a:rPr lang="en-US" altLang="ko-KR" b="1" dirty="0" smtClean="0"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정의하고 </a:t>
            </a:r>
            <a:r>
              <a:rPr lang="ko-KR" altLang="en-US" b="1" dirty="0" smtClean="0">
                <a:latin typeface="KoPub돋움체_Pro Light" pitchFamily="18" charset="-127"/>
                <a:ea typeface="KoPub돋움체_Pro Light" pitchFamily="18" charset="-127"/>
              </a:rPr>
              <a:t>경사 </a:t>
            </a:r>
            <a:r>
              <a:rPr lang="ko-KR" altLang="en-US" b="1" dirty="0" err="1" smtClean="0">
                <a:latin typeface="KoPub돋움체_Pro Light" pitchFamily="18" charset="-127"/>
                <a:ea typeface="KoPub돋움체_Pro Light" pitchFamily="18" charset="-127"/>
              </a:rPr>
              <a:t>하강법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(GD)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과 </a:t>
            </a:r>
            <a:r>
              <a:rPr lang="ko-KR" altLang="en-US" b="1" dirty="0" smtClean="0">
                <a:latin typeface="KoPub돋움체_Pro Light" pitchFamily="18" charset="-127"/>
                <a:ea typeface="KoPub돋움체_Pro Light" pitchFamily="18" charset="-127"/>
              </a:rPr>
              <a:t>확률적 경사 하강법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(SGD)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같은 최적화 알고리즘을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사용하여 이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함수를 최소화하는 가중치를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학습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아달린의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비용 함수는 </a:t>
            </a:r>
            <a:r>
              <a:rPr lang="ko-KR" altLang="en-US" b="1" dirty="0" smtClean="0">
                <a:latin typeface="KoPub돋움체_Pro Light" pitchFamily="18" charset="-127"/>
                <a:ea typeface="KoPub돋움체_Pro Light" pitchFamily="18" charset="-127"/>
              </a:rPr>
              <a:t>제곱 </a:t>
            </a:r>
            <a:r>
              <a:rPr lang="ko-KR" altLang="en-US" b="1" dirty="0" err="1" smtClean="0">
                <a:latin typeface="KoPub돋움체_Pro Light" pitchFamily="18" charset="-127"/>
                <a:ea typeface="KoPub돋움체_Pro Light" pitchFamily="18" charset="-127"/>
              </a:rPr>
              <a:t>오차합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(Sum of 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Squared Errors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, SSE)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으로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OLS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에서 사용할 비용 함수와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같음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57973" y="3371393"/>
            <a:ext cx="3691843" cy="11086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10.3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최소 제곱 선형 회귀 모델 구현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경사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하강법으로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회귀 모델의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파라미터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구하기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여기서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 는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예측 값으로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            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  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을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곱한 것은 경사 하강법의 업데이트 공식을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간단하게 유도하기 위해서임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근본적으로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OLS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회귀는 단위 계단 함수가 없는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아달린으로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해석할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클래스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레이블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-1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이나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대신 연속적인 타깃 값을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얻음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91650" y="1824975"/>
            <a:ext cx="162787" cy="279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74218" y="1816004"/>
            <a:ext cx="808112" cy="3265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69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995930" y="1758397"/>
            <a:ext cx="134122" cy="4426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10.3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최소 제곱 선형 회귀 모델 구현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경사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하강법으로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회귀 모델의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파라미터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구하기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시연을 위해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2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장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아달린의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경사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하강법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코드에서 단위 계단 함수를 제거하여 첫 번째 선형 회귀 모델을 구현해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보자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73187" y="2564895"/>
            <a:ext cx="5125063" cy="3153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10.3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최소 제곱 선형 회귀 모델 구현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경사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하강법으로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회귀 모델의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파라미터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구하기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580" y="1816004"/>
            <a:ext cx="5148487" cy="36349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15581" y="5618066"/>
            <a:ext cx="3008968" cy="6453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10.3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최소 제곱 선형 회귀 모델 구현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경사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하강법으로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회귀 모델의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파라미터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구하기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LinearRegressionGD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실행해 보기 위해 주택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데이터셋에서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RM(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방 개수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변수를 특성으로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사용하여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MEDV(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주택 가격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예측하는 모델을 훈련시켜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보자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경사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하강법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알고리즘이 잘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수렴하도록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특성을 표준화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전처리함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코드는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다음과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같음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57973" y="3140965"/>
            <a:ext cx="6645556" cy="31242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10.3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최소 제곱 선형 회귀 모델 구현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경사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하강법으로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회귀 모델의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파라미터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구하기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np.newaxis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flatten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을 사용하여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y_std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계산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사이킷런에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있는 대부분의 변환기는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데이터가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2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차원 배열로 저장되어 있다고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기대함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앞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코드에서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y[:,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np.newaxis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]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사용된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np.newaxis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배열에 새로운 차원을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추가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StandardScaler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가 스케일 조정된 결과를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반환하면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flatten()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메서드를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사용하여 원래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차원 배열 형태로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되돌렸음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10.1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선형 회귀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선형 회귀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선형 회귀는 하나 이상의 특성과 연속적인 타깃 변수 사이의 관계를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모델링하는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것이 목적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지도 학습의 다른 카테고리인 분류 알고리즘과 달리 회귀는 범주형 클래스 레이블이 아니라 연속적인 출력 값을 예측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다음 절에서 가장 기본적인 </a:t>
            </a:r>
            <a:r>
              <a:rPr lang="ko-KR" altLang="en-US" b="1" dirty="0" smtClean="0">
                <a:latin typeface="KoPub돋움체_Pro Light" pitchFamily="18" charset="-127"/>
                <a:ea typeface="KoPub돋움체_Pro Light" pitchFamily="18" charset="-127"/>
              </a:rPr>
              <a:t>단순 선형 회귀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(simple linear regression)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소개하고 일반화된 </a:t>
            </a:r>
            <a:r>
              <a:rPr lang="ko-KR" altLang="en-US" b="1" dirty="0" smtClean="0">
                <a:latin typeface="KoPub돋움체_Pro Light" pitchFamily="18" charset="-127"/>
                <a:ea typeface="KoPub돋움체_Pro Light" pitchFamily="18" charset="-127"/>
              </a:rPr>
              <a:t>다중 선형 회귀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(multiple linear regression)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여러 개의 특성을 다루는 선형 회귀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로 확장하는 방법을 알아보자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10.3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최소 제곱 선형 회귀 모델 구현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경사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하강법으로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회귀 모델의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파라미터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구하기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2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장에서 언급한 것처럼 경사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하강법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같은 최적화 알고리즘을 사용할 때 훈련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데이터셋을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반복하는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에포크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전체 반복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의 함수로 비용을 그래프로 그려 보는 것이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좋음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알고리즘이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비용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함수의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최솟값으로 수렴하는지 확인할 수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있음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여기서는 전역 최솟값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(global cost minimum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73187" y="3083358"/>
            <a:ext cx="5311093" cy="14153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10.3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최소 제곱 선형 회귀 모델 구현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경사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하강법으로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회귀 모델의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파라미터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구하기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그림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10- 6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에서 볼 수 있듯이 경사 하강법 알고리즘은 다섯 번째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에포크에서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수렴했음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597117" y="2222140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/>
              <a:t> </a:t>
            </a:r>
            <a:r>
              <a:rPr lang="ko-KR" altLang="en-US" sz="1600" b="1" dirty="0" smtClean="0"/>
              <a:t>그림 </a:t>
            </a:r>
            <a:r>
              <a:rPr lang="en-US" altLang="ko-KR" sz="1600" b="1" dirty="0" smtClean="0"/>
              <a:t>10- 6 SSE </a:t>
            </a:r>
            <a:r>
              <a:rPr lang="ko-KR" altLang="en-US" sz="1600" b="1" dirty="0" smtClean="0"/>
              <a:t>손실 그래프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4724" y="2575749"/>
            <a:ext cx="6002450" cy="39625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10.3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최소 제곱 선형 회귀 모델 구현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경사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하강법으로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회귀 모델의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파라미터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구하기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그다음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이 선형 회귀 모델이 훈련 데이터에 얼마나 잘 맞는지 그려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보자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이를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위해 훈련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샘플의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산점도와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회귀 직선을 그려 주는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헬퍼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(helper)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함수를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만들겠음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57973" y="2589344"/>
            <a:ext cx="7060532" cy="13581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10.3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최소 제곱 선형 회귀 모델 구현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경사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하강법으로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회귀 모델의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파라미터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구하기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이제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lin_regplot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함수를 사용하여 주택 가격과 방 개수에 관한 그래프를 그려 보자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580" y="2219253"/>
            <a:ext cx="6925164" cy="1362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10.3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최소 제곱 선형 회귀 모델 구현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경사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하강법으로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회귀 모델의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파라미터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구하기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그림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10-7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에서 보듯이 이 선형 회귀 직선은 방 개수가 늘어남에 따라 주택 가격이 증가하는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일반적인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경향을 반영하고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597117" y="2510175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/>
              <a:t> </a:t>
            </a:r>
            <a:r>
              <a:rPr lang="ko-KR" altLang="en-US" sz="1600" b="1" dirty="0" smtClean="0"/>
              <a:t>그림 </a:t>
            </a:r>
            <a:r>
              <a:rPr lang="en-US" altLang="ko-KR" sz="1600" b="1" dirty="0" smtClean="0"/>
              <a:t>10-7 </a:t>
            </a:r>
            <a:r>
              <a:rPr lang="ko-KR" altLang="en-US" sz="1600" b="1" dirty="0" smtClean="0"/>
              <a:t>방 개수에 대한 주택 가격 그래프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4724" y="2818361"/>
            <a:ext cx="5600797" cy="38366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10.3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최소 제곱 선형 회귀 모델 구현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경사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하강법으로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회귀 모델의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파라미터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구하기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이런 경향은 매우 직관적으로 보이지만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데이터는 방 개수가 주택 가격을 잘 설명하지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못하는 경우도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많다는 것을 알려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흥미롭게도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y = 3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인 직선에 여러 데이터 포인트가 늘어서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지점에서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초과되는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가격을 잘라 냈다는 것을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의미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어떤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애플리케이션에서는 예측된 출력 값을 원본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스케일로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복원하여 제공해야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예측한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가격을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1,000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달러 단위 가격으로 되돌리려면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간단하게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StandardScaler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의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inverse_transform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메서드를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호출하면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57973" y="4120284"/>
            <a:ext cx="6527288" cy="18666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10.3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최소 제곱 선형 회귀 모델 구현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경사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하강법으로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회귀 모델의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파라미터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구하기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코드에서는 앞서 훈련한 선형 회귀 모델을 사용하여 다섯 개의 방을 가진 주택 가격을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예측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모델은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이런 주택 가격을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만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840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달러로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산정했음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표준화 처리된 변수를 사용할 때 기술적으로는 절편을 업데이트할 필요가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없음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경우에는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y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축 절편이 항상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0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이기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때문임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가중치를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출력해 보면 간단하게 확인할 수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580" y="3832249"/>
            <a:ext cx="4377474" cy="1533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10.3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최소 제곱 선형 회귀 모델 구현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사이킷런으로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회귀 모델의 가중치 추정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이전 절에서 회귀 분석을 위한 모델을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구현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실전에서는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더 효율적인 구현이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필요함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예를 들어 회귀를 위한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사이킷런의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추정기는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SciPy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의 최소 제곱 구현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scipy.linalg.lstsq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을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사용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함수는 선형 대수학 패키지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(LAPACK)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 기반한 매우 최적화된 코드를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사용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사이킷런의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선형 회귀 구현은 표준화되지 않은 특성에도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더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잘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동작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경사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하강법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기반의 최적화를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사용하지 않기 때문에 표준화 전처리 단계를 건너뛸 수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580" y="4177891"/>
            <a:ext cx="5772330" cy="22805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10.3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최소 제곱 선형 회귀 모델 구현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사이킷런으로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회귀 모델의 가중치 추정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코드를 실행하면 알 수 있지만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사이킷런의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LinearRegression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을 표준화되지 않은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RM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MEDV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변수에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훈련시키면 특성이 표준화되지 않았기 때문에 모델의 가중치가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달라짐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RM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대한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MEDV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그래프를 그려서 직접 만든 경사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하강법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구현과 비교해 보면 데이터를 비슷하게 잘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학습 했다는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것을 알 수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예를 들어 직접 만든 경사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하강법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구현과 대체적인 모습이 동일함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73187" y="3083358"/>
            <a:ext cx="5637554" cy="15229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10.3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최소 제곱 선형 회귀 모델 구현</a:t>
            </a:r>
            <a:endParaRPr lang="ko-KR" altLang="en-US" dirty="0"/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597117" y="1530856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/>
              <a:t> </a:t>
            </a:r>
            <a:r>
              <a:rPr lang="ko-KR" altLang="en-US" sz="1600" b="1" dirty="0" smtClean="0"/>
              <a:t>그림 </a:t>
            </a:r>
            <a:r>
              <a:rPr lang="en-US" altLang="ko-KR" sz="1600" b="1" dirty="0" smtClean="0"/>
              <a:t>10-8 </a:t>
            </a:r>
            <a:r>
              <a:rPr lang="en-US" altLang="ko-KR" sz="1600" b="1" dirty="0" err="1" smtClean="0"/>
              <a:t>LinearRegression</a:t>
            </a:r>
            <a:r>
              <a:rPr lang="ko-KR" altLang="en-US" sz="1600" b="1" dirty="0" smtClean="0"/>
              <a:t>으로 학습한 회귀 모델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7117" y="1938629"/>
            <a:ext cx="6706965" cy="45320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10.1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선형 회귀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단순 선형 회귀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b="1" dirty="0" smtClean="0">
                <a:latin typeface="KoPub돋움체_Pro Light" pitchFamily="18" charset="-127"/>
                <a:ea typeface="KoPub돋움체_Pro Light" pitchFamily="18" charset="-127"/>
              </a:rPr>
              <a:t>단순 선형 회귀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하나의 특성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b="1" dirty="0" smtClean="0">
                <a:latin typeface="KoPub돋움체_Pro Light" pitchFamily="18" charset="-127"/>
                <a:ea typeface="KoPub돋움체_Pro Light" pitchFamily="18" charset="-127"/>
              </a:rPr>
              <a:t>설명 변수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(explanatory variable)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x)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과 연속적인 타깃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b="1" dirty="0" smtClean="0">
                <a:latin typeface="KoPub돋움체_Pro Light" pitchFamily="18" charset="-127"/>
                <a:ea typeface="KoPub돋움체_Pro Light" pitchFamily="18" charset="-127"/>
              </a:rPr>
              <a:t>응답 변수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(response variable)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y)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사이의 관계를 모델링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특성이 하나인 선형 모델 공식은 다음과 같음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604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580" y="2795323"/>
            <a:ext cx="20828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7" name="제목 8"/>
          <p:cNvSpPr>
            <a:spLocks noGrp="1"/>
          </p:cNvSpPr>
          <p:nvPr>
            <p:ph type="title"/>
          </p:nvPr>
        </p:nvSpPr>
        <p:spPr>
          <a:xfrm>
            <a:off x="531274" y="2564895"/>
            <a:ext cx="8081453" cy="800724"/>
          </a:xfrm>
        </p:spPr>
        <p:txBody>
          <a:bodyPr/>
          <a:lstStyle/>
          <a:p>
            <a:pPr algn="ctr"/>
            <a:r>
              <a:rPr lang="en-US" altLang="ko-KR" sz="2600" dirty="0" smtClean="0"/>
              <a:t>10.4 </a:t>
            </a:r>
            <a:r>
              <a:rPr lang="en-US" altLang="ko-KR" sz="2600" dirty="0" smtClean="0"/>
              <a:t>RANSAC</a:t>
            </a:r>
            <a:r>
              <a:rPr lang="ko-KR" altLang="en-US" sz="2600" dirty="0" smtClean="0"/>
              <a:t>을 사용하여 안정된 회귀 모델 훈련</a:t>
            </a:r>
            <a:endParaRPr lang="en-US" altLang="ko-KR" sz="2600" dirty="0"/>
          </a:p>
        </p:txBody>
      </p:sp>
      <p:cxnSp>
        <p:nvCxnSpPr>
          <p:cNvPr id="8" name="직선 연결선 7"/>
          <p:cNvCxnSpPr/>
          <p:nvPr/>
        </p:nvCxnSpPr>
        <p:spPr>
          <a:xfrm>
            <a:off x="1288401" y="3398508"/>
            <a:ext cx="6624805" cy="12757"/>
          </a:xfrm>
          <a:prstGeom prst="line">
            <a:avLst/>
          </a:prstGeom>
          <a:ln w="57150">
            <a:solidFill>
              <a:srgbClr val="E0A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153754056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9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10.4 </a:t>
            </a:r>
            <a:r>
              <a:rPr lang="en-US" altLang="ko-KR" sz="2900" dirty="0" smtClean="0">
                <a:latin typeface="KoPub돋움체_Pro Bold" pitchFamily="18" charset="-127"/>
                <a:ea typeface="KoPub돋움체_Pro Bold" pitchFamily="18" charset="-127"/>
              </a:rPr>
              <a:t>RANSAC</a:t>
            </a:r>
            <a:r>
              <a:rPr lang="ko-KR" altLang="en-US" sz="2900" dirty="0" smtClean="0">
                <a:latin typeface="KoPub돋움체_Pro Bold" pitchFamily="18" charset="-127"/>
                <a:ea typeface="KoPub돋움체_Pro Bold" pitchFamily="18" charset="-127"/>
              </a:rPr>
              <a:t>을 사용하여 안정된 회귀 모델 훈련</a:t>
            </a:r>
            <a:endParaRPr lang="ko-KR" altLang="en-US" sz="29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RANSAC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을 사용하여 안정된 회귀 모델 훈련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선형 회귀 모델은 이상치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(outlier)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 크게 영향을 받을 수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어떤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상황에서는 데이터의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아주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작은 일부분이 추정 모델의 가중치에 큰 영향을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끼침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이상치를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감지하는 데 사용할 수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있는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통계적 테스트가 많지만 책 범위를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넘어섬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이상치를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제거하려면 항상 해당 분야의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지식뿐만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아니라 데이터 과학자로서 식견도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필요함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이상치를 제거하는 방식 대신 </a:t>
            </a:r>
            <a:r>
              <a:rPr lang="en-US" altLang="ko-KR" b="1" dirty="0" smtClean="0">
                <a:latin typeface="KoPub돋움체_Pro Light" pitchFamily="18" charset="-127"/>
                <a:ea typeface="KoPub돋움체_Pro Light" pitchFamily="18" charset="-127"/>
              </a:rPr>
              <a:t>RANSAC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en-US" altLang="ko-KR" dirty="0" err="1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RANdom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err="1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SAmple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 Consensus)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알고리즘을 사용하는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안정된 회귀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모델에 대해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알아보자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알고리즘은 정상치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en-US" altLang="ko-KR" dirty="0" err="1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inlier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라는 일부 데이터로 회귀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모델을 훈련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9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10.4 </a:t>
            </a:r>
            <a:r>
              <a:rPr lang="en-US" altLang="ko-KR" sz="2900" dirty="0" smtClean="0">
                <a:latin typeface="KoPub돋움체_Pro Bold" pitchFamily="18" charset="-127"/>
                <a:ea typeface="KoPub돋움체_Pro Bold" pitchFamily="18" charset="-127"/>
              </a:rPr>
              <a:t>RANSAC</a:t>
            </a:r>
            <a:r>
              <a:rPr lang="ko-KR" altLang="en-US" sz="2900" dirty="0" smtClean="0">
                <a:latin typeface="KoPub돋움체_Pro Bold" pitchFamily="18" charset="-127"/>
                <a:ea typeface="KoPub돋움체_Pro Bold" pitchFamily="18" charset="-127"/>
              </a:rPr>
              <a:t>을 사용하여 안정된 회귀 모델 훈련</a:t>
            </a:r>
            <a:endParaRPr lang="ko-KR" altLang="en-US" sz="29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220709" cy="4964629"/>
          </a:xfrm>
        </p:spPr>
        <p:txBody>
          <a:bodyPr>
            <a:normAutofit/>
          </a:bodyPr>
          <a:lstStyle/>
          <a:p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RANSAC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을 사용하여 안정된 회귀 모델 훈련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반복적인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RANSAC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알고리즘을 다음과 같이 정리할 수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buNone/>
            </a:pPr>
            <a:r>
              <a:rPr lang="en-US" altLang="ko-KR" b="1" dirty="0" smtClean="0">
                <a:solidFill>
                  <a:srgbClr val="FF6600"/>
                </a:solidFill>
                <a:latin typeface="KoPub돋움체_Pro Light" pitchFamily="18" charset="-127"/>
                <a:ea typeface="KoPub돋움체_Pro Light" pitchFamily="18" charset="-127"/>
              </a:rPr>
              <a:t>1.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랜덤하게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일부 샘플을 정상치로 선택하여 모델을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훈련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buNone/>
            </a:pPr>
            <a:r>
              <a:rPr lang="en-US" altLang="ko-KR" b="1" dirty="0" smtClean="0">
                <a:solidFill>
                  <a:srgbClr val="FF6600"/>
                </a:solidFill>
                <a:latin typeface="KoPub돋움체_Pro Light" pitchFamily="18" charset="-127"/>
                <a:ea typeface="KoPub돋움체_Pro Light" pitchFamily="18" charset="-127"/>
              </a:rPr>
              <a:t>2.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훈련된 모델에서 다른 모든 포인트를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테스트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buNone/>
            </a:pP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   사용자가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입력한 허용 오차 안에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속한 포인트를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정상치에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추가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buNone/>
            </a:pPr>
            <a:r>
              <a:rPr lang="en-US" altLang="ko-KR" b="1" dirty="0" smtClean="0">
                <a:solidFill>
                  <a:srgbClr val="FF6600"/>
                </a:solidFill>
                <a:latin typeface="KoPub돋움체_Pro Light" pitchFamily="18" charset="-127"/>
                <a:ea typeface="KoPub돋움체_Pro Light" pitchFamily="18" charset="-127"/>
              </a:rPr>
              <a:t>3.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모든 정상치를 사용하여 모델을 다시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훈련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buNone/>
            </a:pPr>
            <a:r>
              <a:rPr lang="en-US" altLang="ko-KR" b="1" dirty="0" smtClean="0">
                <a:solidFill>
                  <a:srgbClr val="FF6600"/>
                </a:solidFill>
                <a:latin typeface="KoPub돋움체_Pro Light" pitchFamily="18" charset="-127"/>
                <a:ea typeface="KoPub돋움체_Pro Light" pitchFamily="18" charset="-127"/>
              </a:rPr>
              <a:t>4.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훈련된 모델과 정상치 간의 오차를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추정함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buNone/>
            </a:pPr>
            <a:r>
              <a:rPr lang="en-US" altLang="ko-KR" b="1" dirty="0" smtClean="0">
                <a:solidFill>
                  <a:srgbClr val="FF6600"/>
                </a:solidFill>
                <a:latin typeface="KoPub돋움체_Pro Light" pitchFamily="18" charset="-127"/>
                <a:ea typeface="KoPub돋움체_Pro Light" pitchFamily="18" charset="-127"/>
              </a:rPr>
              <a:t>5.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성능이 사용자가 지정한 임계 값에 도달하거나 지정된 반복 횟수에 도달하면 알고리즘을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종료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buNone/>
            </a:pP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   그렇지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않으면 단계 </a:t>
            </a:r>
            <a:r>
              <a:rPr lang="en-US" altLang="ko-KR" b="1" dirty="0" smtClean="0">
                <a:solidFill>
                  <a:srgbClr val="FF6600"/>
                </a:solidFill>
                <a:latin typeface="KoPub돋움체_Pro Light" pitchFamily="18" charset="-127"/>
                <a:ea typeface="KoPub돋움체_Pro Light" pitchFamily="18" charset="-127"/>
              </a:rPr>
              <a:t>1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로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돌아감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9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10.4 </a:t>
            </a:r>
            <a:r>
              <a:rPr lang="en-US" altLang="ko-KR" sz="2900" dirty="0" smtClean="0">
                <a:latin typeface="KoPub돋움체_Pro Bold" pitchFamily="18" charset="-127"/>
                <a:ea typeface="KoPub돋움체_Pro Bold" pitchFamily="18" charset="-127"/>
              </a:rPr>
              <a:t>RANSAC</a:t>
            </a:r>
            <a:r>
              <a:rPr lang="ko-KR" altLang="en-US" sz="2900" dirty="0" smtClean="0">
                <a:latin typeface="KoPub돋움체_Pro Bold" pitchFamily="18" charset="-127"/>
                <a:ea typeface="KoPub돋움체_Pro Bold" pitchFamily="18" charset="-127"/>
              </a:rPr>
              <a:t>을 사용하여 안정된 회귀 모델 훈련</a:t>
            </a:r>
            <a:endParaRPr lang="ko-KR" altLang="en-US" sz="29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RANSAC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을 사용하여 안정된 회귀 모델 훈련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사이킷런의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RANSACRegressor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클래스에 구현된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RANSAC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알고리즘과 함께 선형 모델을 사용해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보자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580" y="2503138"/>
            <a:ext cx="6259441" cy="29754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9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10.4 </a:t>
            </a:r>
            <a:r>
              <a:rPr lang="en-US" altLang="ko-KR" sz="2900" dirty="0" smtClean="0">
                <a:latin typeface="KoPub돋움체_Pro Bold" pitchFamily="18" charset="-127"/>
                <a:ea typeface="KoPub돋움체_Pro Bold" pitchFamily="18" charset="-127"/>
              </a:rPr>
              <a:t>RANSAC</a:t>
            </a:r>
            <a:r>
              <a:rPr lang="ko-KR" altLang="en-US" sz="2900" dirty="0" smtClean="0">
                <a:latin typeface="KoPub돋움체_Pro Bold" pitchFamily="18" charset="-127"/>
                <a:ea typeface="KoPub돋움체_Pro Bold" pitchFamily="18" charset="-127"/>
              </a:rPr>
              <a:t>을 사용하여 안정된 회귀 모델 훈련</a:t>
            </a:r>
            <a:endParaRPr lang="ko-KR" altLang="en-US" sz="29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RANSAC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을 사용하여 안정된 회귀 모델 훈련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RANSACRegressor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의 최대 반복 횟수를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100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으로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설정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min_samples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= 50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으로 하여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랜덤하게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선택할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샘플의 최소 개수를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50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개로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지정했음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loss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매개변수의 값으로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'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absolute_loss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'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사용하면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알고리즘이 학습한 직선과 샘플 포인트 간 수직 거리의 절댓값을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계산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residual_threshold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매개변수를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5.0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으로 설정하여 학습한 직선과 수직 거리가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5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이내에 있는 정상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샘플만 포함시킴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데이터셋에서 잘 맞는 값을 선택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9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10.4 </a:t>
            </a:r>
            <a:r>
              <a:rPr lang="en-US" altLang="ko-KR" sz="2900" dirty="0" smtClean="0">
                <a:latin typeface="KoPub돋움체_Pro Bold" pitchFamily="18" charset="-127"/>
                <a:ea typeface="KoPub돋움체_Pro Bold" pitchFamily="18" charset="-127"/>
              </a:rPr>
              <a:t>RANSAC</a:t>
            </a:r>
            <a:r>
              <a:rPr lang="ko-KR" altLang="en-US" sz="2900" dirty="0" smtClean="0">
                <a:latin typeface="KoPub돋움체_Pro Bold" pitchFamily="18" charset="-127"/>
                <a:ea typeface="KoPub돋움체_Pro Bold" pitchFamily="18" charset="-127"/>
              </a:rPr>
              <a:t>을 사용하여 안정된 회귀 모델 훈련</a:t>
            </a:r>
            <a:endParaRPr lang="ko-KR" altLang="en-US" sz="29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RANSAC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을 사용하여 안정된 회귀 모델 훈련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사이킷런에서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정상치 임계 값의 기본값은</a:t>
            </a:r>
            <a:r>
              <a:rPr lang="ko-KR" altLang="en-US" b="1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b="1" dirty="0" smtClean="0">
                <a:latin typeface="KoPub돋움체_Pro Light" pitchFamily="18" charset="-127"/>
                <a:ea typeface="KoPub돋움체_Pro Light" pitchFamily="18" charset="-127"/>
              </a:rPr>
              <a:t>MAD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추정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MAD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타깃 값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y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의 </a:t>
            </a:r>
            <a:r>
              <a:rPr lang="ko-KR" altLang="en-US" b="1" dirty="0" smtClean="0">
                <a:latin typeface="KoPub돋움체_Pro Light" pitchFamily="18" charset="-127"/>
                <a:ea typeface="KoPub돋움체_Pro Light" pitchFamily="18" charset="-127"/>
              </a:rPr>
              <a:t>중앙값 절대 </a:t>
            </a:r>
            <a:r>
              <a:rPr lang="ko-KR" altLang="en-US" b="1" dirty="0" smtClean="0">
                <a:latin typeface="KoPub돋움체_Pro Light" pitchFamily="18" charset="-127"/>
                <a:ea typeface="KoPub돋움체_Pro Light" pitchFamily="18" charset="-127"/>
              </a:rPr>
              <a:t>편차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(Median Absolute Deviation)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의미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적절한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정상치 임계 값은 문제에 따라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다름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이것이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RANSAC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의 단점 중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하나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최근에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좋은 정상치 임계 값을 자동으로 선택하기 위한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여러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가지 방법이 개발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9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10.4 </a:t>
            </a:r>
            <a:r>
              <a:rPr lang="en-US" altLang="ko-KR" sz="2900" dirty="0" smtClean="0">
                <a:latin typeface="KoPub돋움체_Pro Bold" pitchFamily="18" charset="-127"/>
                <a:ea typeface="KoPub돋움체_Pro Bold" pitchFamily="18" charset="-127"/>
              </a:rPr>
              <a:t>RANSAC</a:t>
            </a:r>
            <a:r>
              <a:rPr lang="ko-KR" altLang="en-US" sz="2900" dirty="0" smtClean="0">
                <a:latin typeface="KoPub돋움체_Pro Bold" pitchFamily="18" charset="-127"/>
                <a:ea typeface="KoPub돋움체_Pro Bold" pitchFamily="18" charset="-127"/>
              </a:rPr>
              <a:t>을 사용하여 안정된 회귀 모델 훈련</a:t>
            </a:r>
            <a:endParaRPr lang="ko-KR" altLang="en-US" sz="29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RANSAC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을 사용하여 안정된 회귀 모델 훈련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RANSAC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모델을 훈련한 후 학습된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RANSAC-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선형 회귀 모델에서 정상치와 이상치를 얻을 수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이를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선형 모델과 함께 그려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보자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09664" y="2795324"/>
            <a:ext cx="6479002" cy="35558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9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10.4 </a:t>
            </a:r>
            <a:r>
              <a:rPr lang="en-US" altLang="ko-KR" sz="2900" dirty="0" smtClean="0">
                <a:latin typeface="KoPub돋움체_Pro Bold" pitchFamily="18" charset="-127"/>
                <a:ea typeface="KoPub돋움체_Pro Bold" pitchFamily="18" charset="-127"/>
              </a:rPr>
              <a:t>RANSAC</a:t>
            </a:r>
            <a:r>
              <a:rPr lang="ko-KR" altLang="en-US" sz="2900" dirty="0" smtClean="0">
                <a:latin typeface="KoPub돋움체_Pro Bold" pitchFamily="18" charset="-127"/>
                <a:ea typeface="KoPub돋움체_Pro Bold" pitchFamily="18" charset="-127"/>
              </a:rPr>
              <a:t>을 사용하여 안정된 회귀 모델 훈련</a:t>
            </a:r>
            <a:endParaRPr lang="ko-KR" altLang="en-US" sz="29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RANSAC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을 사용하여 안정된 회귀 모델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훈련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00366" y="1906250"/>
            <a:ext cx="6289197" cy="17531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9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10.4 </a:t>
            </a:r>
            <a:r>
              <a:rPr lang="en-US" altLang="ko-KR" sz="2900" dirty="0" smtClean="0">
                <a:latin typeface="KoPub돋움체_Pro Bold" pitchFamily="18" charset="-127"/>
                <a:ea typeface="KoPub돋움체_Pro Bold" pitchFamily="18" charset="-127"/>
              </a:rPr>
              <a:t>RANSAC</a:t>
            </a:r>
            <a:r>
              <a:rPr lang="ko-KR" altLang="en-US" sz="2900" dirty="0" smtClean="0">
                <a:latin typeface="KoPub돋움체_Pro Bold" pitchFamily="18" charset="-127"/>
                <a:ea typeface="KoPub돋움체_Pro Bold" pitchFamily="18" charset="-127"/>
              </a:rPr>
              <a:t>을 사용하여 안정된 회귀 모델 훈련</a:t>
            </a:r>
            <a:endParaRPr lang="ko-KR" altLang="en-US" sz="29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RANSAC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을 사용하여 안정된 회귀 모델 훈련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다음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산점도에서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볼 수 있듯이 동그라미로 표시된 정상치에 선형 회귀 모델이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훈련되었음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597117" y="2222140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/>
              <a:t> </a:t>
            </a:r>
            <a:r>
              <a:rPr lang="ko-KR" altLang="en-US" sz="1600" b="1" dirty="0" smtClean="0"/>
              <a:t>그림 </a:t>
            </a:r>
            <a:r>
              <a:rPr lang="en-US" altLang="ko-KR" sz="1600" b="1" dirty="0" smtClean="0"/>
              <a:t>10-9 RANSAC</a:t>
            </a:r>
            <a:r>
              <a:rPr lang="ko-KR" altLang="en-US" sz="1600" b="1" dirty="0" smtClean="0"/>
              <a:t>으로 학습한 선형 모델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7117" y="2580314"/>
            <a:ext cx="5835294" cy="39018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9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10.4 </a:t>
            </a:r>
            <a:r>
              <a:rPr lang="en-US" altLang="ko-KR" sz="2900" dirty="0" smtClean="0">
                <a:latin typeface="KoPub돋움체_Pro Bold" pitchFamily="18" charset="-127"/>
                <a:ea typeface="KoPub돋움체_Pro Bold" pitchFamily="18" charset="-127"/>
              </a:rPr>
              <a:t>RANSAC</a:t>
            </a:r>
            <a:r>
              <a:rPr lang="ko-KR" altLang="en-US" sz="2900" dirty="0" smtClean="0">
                <a:latin typeface="KoPub돋움체_Pro Bold" pitchFamily="18" charset="-127"/>
                <a:ea typeface="KoPub돋움체_Pro Bold" pitchFamily="18" charset="-127"/>
              </a:rPr>
              <a:t>을 사용하여 안정된 회귀 모델 훈련</a:t>
            </a:r>
            <a:endParaRPr lang="ko-KR" altLang="en-US" sz="29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RANSAC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을 사용하여 안정된 회귀 모델 훈련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다음 코드로 이 모델의 기울기와 절편을 출력하면 이전 절에서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RANSAC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을 사용하지 않고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구한 직선과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조금 다른 것을 알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73187" y="2449681"/>
            <a:ext cx="6364204" cy="14955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10.1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선형 회귀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단순 선형 회귀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여기서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w</a:t>
            </a:r>
            <a:r>
              <a:rPr lang="en-US" altLang="ko-KR" baseline="-25000" dirty="0" smtClean="0">
                <a:latin typeface="KoPub돋움체_Pro Light" pitchFamily="18" charset="-127"/>
                <a:ea typeface="KoPub돋움체_Pro Light" pitchFamily="18" charset="-127"/>
              </a:rPr>
              <a:t>0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y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축 절편을 나타내고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w</a:t>
            </a:r>
            <a:r>
              <a:rPr lang="en-US" altLang="ko-KR" baseline="-25000" dirty="0" smtClean="0">
                <a:latin typeface="KoPub돋움체_Pro Light" pitchFamily="18" charset="-127"/>
                <a:ea typeface="KoPub돋움체_Pro Light" pitchFamily="18" charset="-127"/>
              </a:rPr>
              <a:t>1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은 특성의 가중치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특성과 타깃 사이의 관계를 나타내는 선형 방정식의 가중치를 학습하는 것이 목적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방정식으로 훈련 데이터셋이 아닌 새로운 샘플의 타깃 값을 예측할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앞서 정의한 선형 방정식으로부터 선형 회귀를 그림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10-1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과 같이 샘플 포인트를 가장 잘 맞추어 통과하는 직선으로 이해할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9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10.4 </a:t>
            </a:r>
            <a:r>
              <a:rPr lang="en-US" altLang="ko-KR" sz="2900" dirty="0" smtClean="0">
                <a:latin typeface="KoPub돋움체_Pro Bold" pitchFamily="18" charset="-127"/>
                <a:ea typeface="KoPub돋움체_Pro Bold" pitchFamily="18" charset="-127"/>
              </a:rPr>
              <a:t>RANSAC</a:t>
            </a:r>
            <a:r>
              <a:rPr lang="ko-KR" altLang="en-US" sz="2900" dirty="0" smtClean="0">
                <a:latin typeface="KoPub돋움체_Pro Bold" pitchFamily="18" charset="-127"/>
                <a:ea typeface="KoPub돋움체_Pro Bold" pitchFamily="18" charset="-127"/>
              </a:rPr>
              <a:t>을 사용하여 안정된 회귀 모델 훈련</a:t>
            </a:r>
            <a:endParaRPr lang="ko-KR" altLang="en-US" sz="29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RANSAC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을 사용하여 안정된 회귀 모델 훈련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RANSAC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을 사용하면 데이터셋에 있는 이상치의 잠재적인 영향을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감소시킴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방법이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본 적 없는 데이터에 대한 예측 성능에 긍정적인 영향을 미치는지 미치지 못하는지 알지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못함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다음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절에서 회귀 모델을 평가하는 다른 방법을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알아보자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이는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예측 모델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시스템을 구축하는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아주 중요한 부분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61</a:t>
            </a:fld>
            <a:endParaRPr lang="en-US" dirty="0"/>
          </a:p>
        </p:txBody>
      </p:sp>
      <p:sp>
        <p:nvSpPr>
          <p:cNvPr id="7" name="제목 8"/>
          <p:cNvSpPr>
            <a:spLocks noGrp="1"/>
          </p:cNvSpPr>
          <p:nvPr>
            <p:ph type="title"/>
          </p:nvPr>
        </p:nvSpPr>
        <p:spPr>
          <a:xfrm>
            <a:off x="531274" y="2564895"/>
            <a:ext cx="8081453" cy="800724"/>
          </a:xfrm>
        </p:spPr>
        <p:txBody>
          <a:bodyPr/>
          <a:lstStyle/>
          <a:p>
            <a:pPr algn="ctr"/>
            <a:r>
              <a:rPr lang="en-US" altLang="ko-KR" sz="2600" dirty="0" smtClean="0"/>
              <a:t>10.5 </a:t>
            </a:r>
            <a:r>
              <a:rPr lang="ko-KR" altLang="en-US" sz="2600" dirty="0" smtClean="0"/>
              <a:t>선형 회귀 모델의 성능 평가</a:t>
            </a:r>
            <a:endParaRPr lang="en-US" altLang="ko-KR" sz="2600" dirty="0"/>
          </a:p>
        </p:txBody>
      </p:sp>
      <p:cxnSp>
        <p:nvCxnSpPr>
          <p:cNvPr id="8" name="직선 연결선 7"/>
          <p:cNvCxnSpPr/>
          <p:nvPr/>
        </p:nvCxnSpPr>
        <p:spPr>
          <a:xfrm>
            <a:off x="1288401" y="3398508"/>
            <a:ext cx="6624805" cy="12757"/>
          </a:xfrm>
          <a:prstGeom prst="line">
            <a:avLst/>
          </a:prstGeom>
          <a:ln w="57150">
            <a:solidFill>
              <a:srgbClr val="E0A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153754056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10.5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선형 회귀 모델의 성능 평가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선형 회귀 모델의 성능 평가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이전 절에서 훈련 데이터에서 회귀 모델을 학습시키는 방법을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배웠음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이전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장에서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훈련하는 동안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본 적 없는 데이터에서 모델을 테스트하는 것이 편향되지 않은 일반화 성능을 추정하기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위해 중요하다는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것을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배웠음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10.5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선형 회귀 모델의 성능 평가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선형 회귀 모델의 성능 평가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6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장에서 배운 것을 떠올리면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데이터셋을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훈련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데이터셋과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테스트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데이터셋으로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나누어 훈련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데이터셋에서는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모델을 훈련하고 테스트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데이터셋에서는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일반화 성능을 추정하기 위해 처음 본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데이터에서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성능을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평가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여기서는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간단한 회귀 모델 대신에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데이터셋에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있는 모든 변수를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사용하여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다변량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회귀 모델을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훈련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580" y="3367511"/>
            <a:ext cx="6203579" cy="3114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10.5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선형 회귀 모델의 성능 평가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선형 회귀 모델의 성능 평가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모델이 여러 개의 특성을 사용하기 때문에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2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차원 그래프로 선형 회귀 직선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정확히 말하면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초평면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en-US" altLang="ko-KR" dirty="0" err="1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hyperplane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을 그릴 수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없음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그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대신 회귀 모델을 조사하기 위해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잔차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실제 값과 예측 값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사이의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차이 또는 수직 거리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대 예측 값 그래프를 그릴 수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b="1" dirty="0" err="1" smtClean="0">
                <a:latin typeface="KoPub돋움체_Pro Light" pitchFamily="18" charset="-127"/>
                <a:ea typeface="KoPub돋움체_Pro Light" pitchFamily="18" charset="-127"/>
              </a:rPr>
              <a:t>잔차</a:t>
            </a:r>
            <a:r>
              <a:rPr lang="ko-KR" altLang="en-US" b="1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b="1" dirty="0" smtClean="0">
                <a:latin typeface="KoPub돋움체_Pro Light" pitchFamily="18" charset="-127"/>
                <a:ea typeface="KoPub돋움체_Pro Light" pitchFamily="18" charset="-127"/>
              </a:rPr>
              <a:t>그래프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(residual plot)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회귀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모델을 진단할 때 자주 사용하는 그래프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도구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비선형성과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이상치를 감지하고 오차가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랜덤하게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분포되어 있는지를 확인하는 데 도움이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10.5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선형 회귀 모델의 성능 평가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선형 회귀 모델의 성능 평가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다음 코드에서 예측 값에서 타깃 값을 뺀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잔차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그래프를 그려 보자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580" y="2219253"/>
            <a:ext cx="6540475" cy="43073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10.5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선형 회귀 모델의 성능 평가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선형 회귀 모델의 성능 평가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코드를 실행하면 그림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10 -10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과 같이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y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축의 원점을 지나는 직선과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잔차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그래프가 만들어짐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597117" y="2452568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/>
              <a:t> </a:t>
            </a:r>
            <a:r>
              <a:rPr lang="ko-KR" altLang="en-US" sz="1600" b="1" dirty="0" smtClean="0"/>
              <a:t>그림 </a:t>
            </a:r>
            <a:r>
              <a:rPr lang="en-US" altLang="ko-KR" sz="1600" b="1" dirty="0" smtClean="0"/>
              <a:t>10-10 </a:t>
            </a:r>
            <a:r>
              <a:rPr lang="ko-KR" altLang="en-US" sz="1600" b="1" dirty="0" err="1" smtClean="0"/>
              <a:t>잔차</a:t>
            </a:r>
            <a:r>
              <a:rPr lang="ko-KR" altLang="en-US" sz="1600" b="1" dirty="0" smtClean="0"/>
              <a:t> 그래프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4724" y="2795323"/>
            <a:ext cx="5703347" cy="3822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10.5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선형 회귀 모델의 성능 평가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451137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선형 회귀 모델의 성능 평가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예측이 완벽하면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잔차는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정확히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0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현실적으로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실제 애플리케이션에서는 절대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일어나지 않을 것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좋은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회귀 모델이라면 오차가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랜덤하게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분포되고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잔차는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중앙선 주변으로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랜덤하게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흩어져야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잔차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그래프에 패턴이 나타나면 특성에서 어떤 정보를 잡아내지 못하고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잔차로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새어 나갔다고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말함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앞선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잔차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그래프에서 이런 현상을 조금 볼 수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잔차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그래프를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사용하여 이상치를 감지할 수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중앙선에서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큰 편차를 낸 포인트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10.5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선형 회귀 모델의 성능 평가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451137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선형 회귀 모델의 성능 평가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모델 성능을 정량적으로 측정하는 또 다른 방법은 </a:t>
            </a:r>
            <a:r>
              <a:rPr lang="ko-KR" altLang="en-US" b="1" dirty="0" smtClean="0">
                <a:latin typeface="KoPub돋움체_Pro Light" pitchFamily="18" charset="-127"/>
                <a:ea typeface="KoPub돋움체_Pro Light" pitchFamily="18" charset="-127"/>
              </a:rPr>
              <a:t>평균 제곱 오차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(Mean Squared Error, MSE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)</a:t>
            </a:r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값은 선형 회귀 모델을 훈련하기 위해 최소화하는 제곱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오차합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(SSE)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의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평균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MSE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그리드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서치와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교차 검증에서 매개변수를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튜닝하거나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여러 다른 회귀 모델을 비교할 때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유용함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MSE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SSE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샘플 개수로 나누어 계산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73187" y="3486607"/>
            <a:ext cx="3453272" cy="106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10.5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선형 회귀 모델의 성능 평가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451137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선형 회귀 모델의 성능 평가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훈련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데이터셋과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테스트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데이터셋의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예측에 대한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MSE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계산해 보자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580" y="2219253"/>
            <a:ext cx="6428752" cy="19738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10.1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선형 회귀</a:t>
            </a:r>
            <a:endParaRPr lang="ko-KR" altLang="en-US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597117" y="1527969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/>
              <a:t> </a:t>
            </a:r>
            <a:r>
              <a:rPr lang="ko-KR" altLang="en-US" sz="1600" b="1" dirty="0" smtClean="0"/>
              <a:t>그림 </a:t>
            </a:r>
            <a:r>
              <a:rPr lang="en-US" altLang="ko-KR" sz="1600" b="1" dirty="0" smtClean="0"/>
              <a:t>10-1 </a:t>
            </a:r>
            <a:r>
              <a:rPr lang="ko-KR" altLang="en-US" sz="1600" b="1" dirty="0" smtClean="0"/>
              <a:t>선형 회귀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614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10" y="2023775"/>
            <a:ext cx="6015882" cy="4535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10.5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선형 회귀 모델의 성능 평가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451137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선형 회귀 모델의 성능 평가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훈련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데이터셋의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MSE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19.96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이고 테스트 데이터셋의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MSE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27.20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으로 훨씬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큼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이는 모델이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훈련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데이터셋에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과대적합되었다는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신호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분류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정확도와 달리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MSE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값에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제한이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없음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다른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말로 하면 주택 가격이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1,000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단위로 기록되어 있다면 동일한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모델이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1,000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을 곱하지 않은 데이터로 훈련한 모델보다 더 낮은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MSE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만듦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즉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($10K - $15K)</a:t>
            </a:r>
            <a:r>
              <a:rPr lang="en-US" altLang="ko-KR" baseline="30000" dirty="0" smtClean="0">
                <a:latin typeface="KoPub돋움체_Pro Light" pitchFamily="18" charset="-127"/>
                <a:ea typeface="KoPub돋움체_Pro Light" pitchFamily="18" charset="-127"/>
              </a:rPr>
              <a:t>2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&lt; ($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10,000 - $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15,000)</a:t>
            </a:r>
            <a:r>
              <a:rPr lang="en-US" altLang="ko-KR" baseline="30000" dirty="0" smtClean="0">
                <a:latin typeface="KoPub돋움체_Pro Light" pitchFamily="18" charset="-127"/>
                <a:ea typeface="KoPub돋움체_Pro Light" pitchFamily="18" charset="-127"/>
              </a:rPr>
              <a:t>2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10.5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선형 회귀 모델의 성능 평가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451137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선형 회귀 모델의 성능 평가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b="1" dirty="0" smtClean="0">
                <a:latin typeface="KoPub돋움체_Pro Light" pitchFamily="18" charset="-127"/>
                <a:ea typeface="KoPub돋움체_Pro Light" pitchFamily="18" charset="-127"/>
              </a:rPr>
              <a:t>결정 계수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(coefficient of determination, 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R</a:t>
            </a:r>
            <a:r>
              <a:rPr lang="en-US" altLang="ko-KR" baseline="30000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2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가 더 유용할 수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결정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계수는 모델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성능을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잘 해석하기 위해 만든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MSE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의 표준화된 버전으로 생각할 수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다른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말로 하면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R</a:t>
            </a:r>
            <a:r>
              <a:rPr lang="en-US" altLang="ko-KR" baseline="30000" dirty="0" smtClean="0">
                <a:latin typeface="KoPub돋움체_Pro Light" pitchFamily="18" charset="-127"/>
                <a:ea typeface="KoPub돋움체_Pro Light" pitchFamily="18" charset="-127"/>
              </a:rPr>
              <a:t>2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은 타깃의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분산에서 모델이 잡아낸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비율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R</a:t>
            </a:r>
            <a:r>
              <a:rPr lang="en-US" altLang="ko-KR" baseline="30000" dirty="0" smtClean="0">
                <a:latin typeface="KoPub돋움체_Pro Light" pitchFamily="18" charset="-127"/>
                <a:ea typeface="KoPub돋움체_Pro Light" pitchFamily="18" charset="-127"/>
              </a:rPr>
              <a:t>2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은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다음과 같이 정의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580" y="3198572"/>
            <a:ext cx="1946779" cy="9733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10.5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선형 회귀 모델의 성능 평가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451137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선형 회귀 모델의 성능 평가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여기서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SSE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제곱 오차합이고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SST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(total sum of squares)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전체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제곱합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다른 말로 하면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SST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단순히 타깃의 분산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580" y="2219253"/>
            <a:ext cx="2904324" cy="8191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10.5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선형 회귀 모델의 성능 평가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451137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선형 회귀 모델의 성능 평가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R</a:t>
            </a:r>
            <a:r>
              <a:rPr lang="en-US" altLang="ko-KR" baseline="30000" dirty="0" smtClean="0">
                <a:latin typeface="KoPub돋움체_Pro Light" pitchFamily="18" charset="-127"/>
                <a:ea typeface="KoPub돋움체_Pro Light" pitchFamily="18" charset="-127"/>
              </a:rPr>
              <a:t>2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MSE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단순히 스케일 조정한 것인지 간단히 확인해 보자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57973" y="2219253"/>
            <a:ext cx="3300382" cy="33190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10.5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선형 회귀 모델의 성능 평가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451137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선형 회귀 모델의 성능 평가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훈련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데이터셋에서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R</a:t>
            </a:r>
            <a:r>
              <a:rPr lang="en-US" altLang="ko-KR" baseline="30000" dirty="0" smtClean="0">
                <a:latin typeface="KoPub돋움체_Pro Light" pitchFamily="18" charset="-127"/>
                <a:ea typeface="KoPub돋움체_Pro Light" pitchFamily="18" charset="-127"/>
              </a:rPr>
              <a:t>2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0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사이의 값을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가짐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테스트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데이터셋에서는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음수가 될 수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R</a:t>
            </a:r>
            <a:r>
              <a:rPr lang="en-US" altLang="ko-KR" baseline="30000" dirty="0" smtClean="0">
                <a:latin typeface="KoPub돋움체_Pro Light" pitchFamily="18" charset="-127"/>
                <a:ea typeface="KoPub돋움체_Pro Light" pitchFamily="18" charset="-127"/>
              </a:rPr>
              <a:t>2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= 1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MSE = 0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이고 모델이 데이터를 완벽히 학습한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것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훈련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데이터셋에서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앞서 만든 모델의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R</a:t>
            </a:r>
            <a:r>
              <a:rPr lang="en-US" altLang="ko-KR" baseline="30000" dirty="0" smtClean="0">
                <a:latin typeface="KoPub돋움체_Pro Light" pitchFamily="18" charset="-127"/>
                <a:ea typeface="KoPub돋움체_Pro Light" pitchFamily="18" charset="-127"/>
              </a:rPr>
              <a:t>2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을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평가하면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0.765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라서 아주 나쁘지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않음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테스트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데이터셋의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R</a:t>
            </a:r>
            <a:r>
              <a:rPr lang="en-US" altLang="ko-KR" baseline="30000" dirty="0" smtClean="0">
                <a:latin typeface="KoPub돋움체_Pro Light" pitchFamily="18" charset="-127"/>
                <a:ea typeface="KoPub돋움체_Pro Light" pitchFamily="18" charset="-127"/>
              </a:rPr>
              <a:t>2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0.673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밖에 되지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않음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R</a:t>
            </a:r>
            <a:r>
              <a:rPr lang="en-US" altLang="ko-KR" baseline="30000" dirty="0" smtClean="0">
                <a:latin typeface="KoPub돋움체_Pro Light" pitchFamily="18" charset="-127"/>
                <a:ea typeface="KoPub돋움체_Pro Light" pitchFamily="18" charset="-127"/>
              </a:rPr>
              <a:t>2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은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다음 코드와 같이 간단하게 계산할 수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580" y="3889856"/>
            <a:ext cx="5612391" cy="18874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75</a:t>
            </a:fld>
            <a:endParaRPr lang="en-US" dirty="0"/>
          </a:p>
        </p:txBody>
      </p:sp>
      <p:sp>
        <p:nvSpPr>
          <p:cNvPr id="7" name="제목 8"/>
          <p:cNvSpPr>
            <a:spLocks noGrp="1"/>
          </p:cNvSpPr>
          <p:nvPr>
            <p:ph type="title"/>
          </p:nvPr>
        </p:nvSpPr>
        <p:spPr>
          <a:xfrm>
            <a:off x="531274" y="2564895"/>
            <a:ext cx="8081453" cy="800724"/>
          </a:xfrm>
        </p:spPr>
        <p:txBody>
          <a:bodyPr/>
          <a:lstStyle/>
          <a:p>
            <a:pPr algn="ctr"/>
            <a:r>
              <a:rPr lang="en-US" altLang="ko-KR" sz="2600" dirty="0" smtClean="0"/>
              <a:t>10.6 </a:t>
            </a:r>
            <a:r>
              <a:rPr lang="ko-KR" altLang="en-US" sz="2600" dirty="0" smtClean="0"/>
              <a:t>회귀에 규제 적용</a:t>
            </a:r>
            <a:endParaRPr lang="en-US" altLang="ko-KR" sz="2600" dirty="0"/>
          </a:p>
        </p:txBody>
      </p:sp>
      <p:cxnSp>
        <p:nvCxnSpPr>
          <p:cNvPr id="8" name="직선 연결선 7"/>
          <p:cNvCxnSpPr/>
          <p:nvPr/>
        </p:nvCxnSpPr>
        <p:spPr>
          <a:xfrm>
            <a:off x="1288401" y="3398508"/>
            <a:ext cx="6624805" cy="12757"/>
          </a:xfrm>
          <a:prstGeom prst="line">
            <a:avLst/>
          </a:prstGeom>
          <a:ln w="57150">
            <a:solidFill>
              <a:srgbClr val="E0A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153754056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10.6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회귀에 규제 적용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451137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회귀에 규제 적용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3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장에서 설명한 것처럼 규제는 부가 정보를 손실에 더해 과대적합 문제를 방지하는 한 방법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복잡도에 대한 페널티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(penalty)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유도하여 모델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파라미터의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값을 감소시킴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가장 널리 사용하는 선형 회귀 규제 방법은 </a:t>
            </a:r>
            <a:r>
              <a:rPr lang="ko-KR" altLang="en-US" b="1" dirty="0" err="1" smtClean="0">
                <a:latin typeface="KoPub돋움체_Pro Light" pitchFamily="18" charset="-127"/>
                <a:ea typeface="KoPub돋움체_Pro Light" pitchFamily="18" charset="-127"/>
              </a:rPr>
              <a:t>릿지</a:t>
            </a:r>
            <a:r>
              <a:rPr lang="ko-KR" altLang="en-US" b="1" dirty="0" smtClean="0">
                <a:latin typeface="KoPub돋움체_Pro Light" pitchFamily="18" charset="-127"/>
                <a:ea typeface="KoPub돋움체_Pro Light" pitchFamily="18" charset="-127"/>
              </a:rPr>
              <a:t> 회귀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(Ridge Regression)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b="1" dirty="0" err="1" smtClean="0">
                <a:latin typeface="KoPub돋움체_Pro Light" pitchFamily="18" charset="-127"/>
                <a:ea typeface="KoPub돋움체_Pro Light" pitchFamily="18" charset="-127"/>
              </a:rPr>
              <a:t>라쏘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(Least Absolute Shrinkage and Selection Operator, LASSO)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b="1" dirty="0" err="1" smtClean="0">
                <a:latin typeface="KoPub돋움체_Pro Light" pitchFamily="18" charset="-127"/>
                <a:ea typeface="KoPub돋움체_Pro Light" pitchFamily="18" charset="-127"/>
              </a:rPr>
              <a:t>엘라스틱</a:t>
            </a:r>
            <a:r>
              <a:rPr lang="ko-KR" altLang="en-US" b="1" dirty="0" smtClean="0">
                <a:latin typeface="KoPub돋움체_Pro Light" pitchFamily="18" charset="-127"/>
                <a:ea typeface="KoPub돋움체_Pro Light" pitchFamily="18" charset="-127"/>
              </a:rPr>
              <a:t> 넷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(Elastic Net)</a:t>
            </a: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릿지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회귀는 단순히 최소 제곱 비용 함수에 가중치의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제곱합을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추가한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L2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규제 모델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57973" y="3499551"/>
            <a:ext cx="5270856" cy="9087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10.6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회귀에 규제 적용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451137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회귀에 규제 적용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여기서 규제 항은 다음과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같음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하이퍼파라미터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λ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증가시키면 규제 강도가 증가되고 모델의 가중치 값이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감소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절편에 해당하는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w</a:t>
            </a:r>
            <a:r>
              <a:rPr lang="en-US" altLang="ko-KR" baseline="-25000" dirty="0" smtClean="0">
                <a:latin typeface="KoPub돋움체_Pro Light" pitchFamily="18" charset="-127"/>
                <a:ea typeface="KoPub돋움체_Pro Light" pitchFamily="18" charset="-127"/>
              </a:rPr>
              <a:t>0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규제하지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않음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57974" y="2161646"/>
            <a:ext cx="3291836" cy="9831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10.6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회귀에 규제 적용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451137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회귀에 규제 적용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다른 접근 방법으로는 희소한 모델을 만들 수 있는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라쏘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규제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강도에 따라서 어떤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가중치는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0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될 수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라쏘를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지도 학습의 특성 선택 기법으로 사용할 수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여기서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라쏘의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L1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페널티는 모델 가중치의 절댓값 합으로 정의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73187" y="2885653"/>
            <a:ext cx="4911419" cy="871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98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15580" y="4177891"/>
            <a:ext cx="3081827" cy="10158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10.6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회귀에 규제 적용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451137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회귀에 규제 적용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라쏘는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 &gt; n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일 경우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(n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은 훈련 샘플의 개수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최대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n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개의 특성을 선택하는 것이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한계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특성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선택이 필요한 일부 애플리케이션에서는 도움이 되지 않을 수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라쏘는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모델이 포화되는 것을 피하기 때문에 종종 실전에서는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라쏘의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성질이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유용함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모델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포화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(saturation)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훈련 샘플의 개수가 특성 개수와 동일할 때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일어남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이는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과모수화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en-US" altLang="ko-KR" dirty="0" err="1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overparameterization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의 한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형태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이로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인해 포화된 모델은 항상 훈련 데이터를 완벽하게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학습하지만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새로운 데이터에서는 단순히 보간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(interpolation)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만 수행하기 때문에 잘 일반화되지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않음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10.1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선형 회귀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단순 선형 회귀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데이터에 가장 잘 맞는 이런 직선을 </a:t>
            </a:r>
            <a:r>
              <a:rPr lang="ko-KR" altLang="en-US" b="1" dirty="0" smtClean="0">
                <a:latin typeface="KoPub돋움체_Pro Light" pitchFamily="18" charset="-127"/>
                <a:ea typeface="KoPub돋움체_Pro Light" pitchFamily="18" charset="-127"/>
              </a:rPr>
              <a:t>회귀 직선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(regression line)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이라고도 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회귀 직선과 훈련 샘플 사이의 직선 거리를 </a:t>
            </a:r>
            <a:r>
              <a:rPr lang="ko-KR" altLang="en-US" b="1" dirty="0" smtClean="0">
                <a:latin typeface="KoPub돋움체_Pro Light" pitchFamily="18" charset="-127"/>
                <a:ea typeface="KoPub돋움체_Pro Light" pitchFamily="18" charset="-127"/>
              </a:rPr>
              <a:t>오프셋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(offset)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또는 예측 오차인 </a:t>
            </a:r>
            <a:r>
              <a:rPr lang="ko-KR" altLang="en-US" b="1" dirty="0" err="1" smtClean="0">
                <a:latin typeface="KoPub돋움체_Pro Light" pitchFamily="18" charset="-127"/>
                <a:ea typeface="KoPub돋움체_Pro Light" pitchFamily="18" charset="-127"/>
              </a:rPr>
              <a:t>잔차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(residual)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라고 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10.6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회귀에 규제 적용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451137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회귀에 규제 적용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릿지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회귀와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라쏘의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절충안은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엘라스틱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넷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희소한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모델을 만들기 위한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L1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페널티와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 &gt;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n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일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때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n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보다 많은 특성을 선택할 수 있는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L2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페널티를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가짐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이런 규제 선형 모델은 모두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사이킷런에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준비되어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하이퍼파라미터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λ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사용하여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규제 강도를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지정해야 하는 것만 제외하고 보통 회귀 모델과 사용법이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비슷함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보통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λ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k-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겹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교차 검증으로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최적화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73187" y="2737716"/>
            <a:ext cx="6997403" cy="9857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10.6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회귀에 규제 적용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451137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회귀에 규제 적용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릿지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회귀 모델은 다음과 같이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초기화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규제 강도는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λ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 해당하는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alpha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매개변수로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제어함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비슷하게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linear_model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모듈에서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라쏘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회귀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모델을 초기화할 수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57973" y="2219253"/>
            <a:ext cx="5489323" cy="7800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403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57973" y="3844100"/>
            <a:ext cx="5473227" cy="8522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10.6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회귀에 규제 적용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451137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회귀에 규제 적용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마지막으로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ElasticNet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구현을 사용하여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L1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L2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비율을 조절할 수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예를 들어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l1_ratio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1.0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으로 설정하면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ElasticNet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은 라쏘 회귀와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동일해짐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여러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가지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선형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회귀 모델의 구현에 대한 자세한 정보는 온라인 문서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(http://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scikit-learn.org/stable/modules/linear_model.html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참고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57973" y="2219253"/>
            <a:ext cx="6274156" cy="807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83</a:t>
            </a:fld>
            <a:endParaRPr lang="en-US" dirty="0"/>
          </a:p>
        </p:txBody>
      </p:sp>
      <p:sp>
        <p:nvSpPr>
          <p:cNvPr id="7" name="제목 8"/>
          <p:cNvSpPr>
            <a:spLocks noGrp="1"/>
          </p:cNvSpPr>
          <p:nvPr>
            <p:ph type="title"/>
          </p:nvPr>
        </p:nvSpPr>
        <p:spPr>
          <a:xfrm>
            <a:off x="531274" y="2564895"/>
            <a:ext cx="8081453" cy="800724"/>
          </a:xfrm>
        </p:spPr>
        <p:txBody>
          <a:bodyPr/>
          <a:lstStyle/>
          <a:p>
            <a:pPr algn="ctr"/>
            <a:r>
              <a:rPr lang="en-US" altLang="ko-KR" sz="2600" dirty="0" smtClean="0"/>
              <a:t>10.7 </a:t>
            </a:r>
            <a:r>
              <a:rPr lang="ko-KR" altLang="en-US" sz="2600" dirty="0" smtClean="0"/>
              <a:t>선형 회귀 모델을 다항 회귀로 변환</a:t>
            </a:r>
            <a:endParaRPr lang="en-US" altLang="ko-KR" sz="2600" dirty="0"/>
          </a:p>
        </p:txBody>
      </p:sp>
      <p:cxnSp>
        <p:nvCxnSpPr>
          <p:cNvPr id="8" name="직선 연결선 7"/>
          <p:cNvCxnSpPr/>
          <p:nvPr/>
        </p:nvCxnSpPr>
        <p:spPr>
          <a:xfrm>
            <a:off x="1288401" y="3398508"/>
            <a:ext cx="6624805" cy="12757"/>
          </a:xfrm>
          <a:prstGeom prst="line">
            <a:avLst/>
          </a:prstGeom>
          <a:ln w="57150">
            <a:solidFill>
              <a:srgbClr val="E0A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153754056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10.7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선형 회귀 모델을 다항 회귀로 변환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451137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선형 회귀 모델을 다항 회귀로 변환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이전 절에서는 특성과 타깃 사이의 관계가 선형이라고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가정했음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선형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가정이 어긋날 때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대처할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수 있는 한 가지 방법이 다항식 항을 추가한 다항 회귀 모델을 사용하는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것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여기서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d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다항식의 차수를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나타냄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다항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회귀를 사용하여 비선형 관계를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모델링하지만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선형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회귀 가중치인</a:t>
            </a:r>
            <a:r>
              <a:rPr lang="ko-KR" altLang="en-US" b="1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b="1" dirty="0" smtClean="0">
                <a:latin typeface="KoPub돋움체_Pro Light" pitchFamily="18" charset="-127"/>
                <a:ea typeface="KoPub돋움체_Pro Light" pitchFamily="18" charset="-127"/>
              </a:rPr>
              <a:t>w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때문에 여전히 다중 선형 회귀 모델로 생각할 수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이어지는 절에서 기존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데이터셋에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다항식 항을 추가하고 다항 회귀 모델을 훈련하는 방법을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알아보자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05800" y="2743967"/>
            <a:ext cx="4445519" cy="5457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10.7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선형 회귀 모델을 다항 회귀로 변환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451137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사이킷런을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사용하여 다항식 항 추가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사이킷런의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PolynomialFeatures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변환기 클래스를 사용하여 특성이 한 개인 간단한 회귀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문제에 이차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항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(d = 2)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을 추가하는 방법을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알아보자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그런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다음 선형 회귀 모델과 다항 회귀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모델을 비교하자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10.7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선형 회귀 모델을 다항 회귀로 변환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451137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사이킷런을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사용하여 다항식 항 추가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buNone/>
            </a:pPr>
            <a:r>
              <a:rPr lang="en-US" altLang="ko-KR" b="1" dirty="0" smtClean="0">
                <a:solidFill>
                  <a:srgbClr val="FF6600"/>
                </a:solidFill>
                <a:latin typeface="KoPub돋움체_Pro Light" pitchFamily="18" charset="-127"/>
                <a:ea typeface="KoPub돋움체_Pro Light" pitchFamily="18" charset="-127"/>
              </a:rPr>
              <a:t>1.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이차 다항식 항을 추가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57973" y="2219253"/>
            <a:ext cx="6254987" cy="3583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10.7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선형 회귀 모델을 다항 회귀로 변환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451137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사이킷런을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사용하여 다항식 항 추가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buNone/>
            </a:pPr>
            <a:r>
              <a:rPr lang="en-US" altLang="ko-KR" b="1" dirty="0" smtClean="0">
                <a:solidFill>
                  <a:srgbClr val="FF6600"/>
                </a:solidFill>
                <a:latin typeface="KoPub돋움체_Pro Light" pitchFamily="18" charset="-127"/>
                <a:ea typeface="KoPub돋움체_Pro Light" pitchFamily="18" charset="-127"/>
              </a:rPr>
              <a:t>2.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비교를 위해 평범한 선형 회귀 모델을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훈련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buNone/>
            </a:pP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buNone/>
            </a:pP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buNone/>
            </a:pP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buNone/>
            </a:pP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buNone/>
            </a:pPr>
            <a:r>
              <a:rPr lang="en-US" altLang="ko-KR" b="1" dirty="0" smtClean="0">
                <a:solidFill>
                  <a:srgbClr val="FF6600"/>
                </a:solidFill>
                <a:latin typeface="KoPub돋움체_Pro Light" pitchFamily="18" charset="-127"/>
                <a:ea typeface="KoPub돋움체_Pro Light" pitchFamily="18" charset="-127"/>
              </a:rPr>
              <a:t>3.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다항 회귀를 위해 변환된 특성에서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다변량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회귀 모델을 훈련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580" y="2219253"/>
            <a:ext cx="6242349" cy="1204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813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77375" y="3873313"/>
            <a:ext cx="7066259" cy="7654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10.7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선형 회귀 모델을 다항 회귀로 변환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451137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사이킷런을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사용하여 다항식 항 추가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buNone/>
            </a:pPr>
            <a:r>
              <a:rPr lang="en-US" altLang="ko-KR" b="1" dirty="0" smtClean="0">
                <a:solidFill>
                  <a:srgbClr val="FF6600"/>
                </a:solidFill>
                <a:latin typeface="KoPub돋움체_Pro Light" pitchFamily="18" charset="-127"/>
                <a:ea typeface="KoPub돋움체_Pro Light" pitchFamily="18" charset="-127"/>
              </a:rPr>
              <a:t>4.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결과 그래프를 그림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32640" y="2236667"/>
            <a:ext cx="5858854" cy="36118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10.7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선형 회귀 모델을 다항 회귀로 변환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451137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사이킷런을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사용하여 다항식 항 추가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결과 그래프에서 볼 수 있듯이 다항 회귀 모델이 선형 모델보다 특성과 타깃 사이의 관계를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훨씬 잘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잡아냈음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597117" y="2449681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/>
              <a:t> </a:t>
            </a:r>
            <a:r>
              <a:rPr lang="ko-KR" altLang="en-US" sz="1600" b="1" dirty="0" smtClean="0"/>
              <a:t>그림 </a:t>
            </a:r>
            <a:r>
              <a:rPr lang="en-US" altLang="ko-KR" sz="1600" b="1" dirty="0" smtClean="0"/>
              <a:t>10-11 </a:t>
            </a:r>
            <a:r>
              <a:rPr lang="ko-KR" altLang="en-US" sz="1600" b="1" dirty="0" smtClean="0"/>
              <a:t>다항 회귀와 선형 회귀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7118" y="2737716"/>
            <a:ext cx="5846412" cy="38747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10.1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선형 회귀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다중 선형 회귀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이전 절에서 소개한 선형 회귀처럼 특성이 하나인 특별한 경우를 단순 선형 회귀라고 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당연히 선형 회귀 모델은 여러 개의 특성이 있는 경우로 일반화할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이를 </a:t>
            </a:r>
            <a:r>
              <a:rPr lang="ko-KR" altLang="en-US" b="1" dirty="0" smtClean="0">
                <a:latin typeface="KoPub돋움체_Pro Light" pitchFamily="18" charset="-127"/>
                <a:ea typeface="KoPub돋움체_Pro Light" pitchFamily="18" charset="-127"/>
              </a:rPr>
              <a:t>다중 선형 회귀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라고 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여기서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w</a:t>
            </a:r>
            <a:r>
              <a:rPr lang="en-US" altLang="ko-KR" baseline="-25000" dirty="0" smtClean="0">
                <a:latin typeface="KoPub돋움체_Pro Light" pitchFamily="18" charset="-127"/>
                <a:ea typeface="KoPub돋움체_Pro Light" pitchFamily="18" charset="-127"/>
              </a:rPr>
              <a:t>0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y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축의 절편이고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x</a:t>
            </a:r>
            <a:r>
              <a:rPr lang="en-US" altLang="ko-KR" baseline="-25000" dirty="0" smtClean="0">
                <a:latin typeface="KoPub돋움체_Pro Light" pitchFamily="18" charset="-127"/>
                <a:ea typeface="KoPub돋움체_Pro Light" pitchFamily="18" charset="-127"/>
              </a:rPr>
              <a:t>0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=1</a:t>
            </a:r>
          </a:p>
        </p:txBody>
      </p:sp>
      <p:pic>
        <p:nvPicPr>
          <p:cNvPr id="624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64476" y="2795323"/>
            <a:ext cx="6618302" cy="10165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10.7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선형 회귀 모델을 다항 회귀로 변환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451137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사이킷런을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사용하여 다항식 항 추가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그다음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평가 지표로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MSE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R</a:t>
            </a:r>
            <a:r>
              <a:rPr lang="en-US" altLang="ko-KR" baseline="30000" dirty="0" smtClean="0">
                <a:latin typeface="KoPub돋움체_Pro Light" pitchFamily="18" charset="-127"/>
                <a:ea typeface="KoPub돋움체_Pro Light" pitchFamily="18" charset="-127"/>
              </a:rPr>
              <a:t>2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값을 계산해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보자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57973" y="2276860"/>
            <a:ext cx="6643153" cy="33597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10.7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선형 회귀 모델을 다항 회귀로 변환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451137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사이킷런을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사용하여 다항식 항 추가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앞의 코드 실행 결과에서 볼 수 있듯이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MSE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570(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선형 모델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61(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다항 모델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로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감소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결정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계수를 보았을 때도 간단한 이 예제에서 다항 모델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(R</a:t>
            </a:r>
            <a:r>
              <a:rPr lang="en-US" altLang="ko-KR" baseline="30000" dirty="0" smtClean="0">
                <a:latin typeface="KoPub돋움체_Pro Light" pitchFamily="18" charset="-127"/>
                <a:ea typeface="KoPub돋움체_Pro Light" pitchFamily="18" charset="-127"/>
              </a:rPr>
              <a:t>2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= 0.982)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선형 모델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R</a:t>
            </a:r>
            <a:r>
              <a:rPr lang="en-US" altLang="ko-KR" baseline="30000" dirty="0" smtClean="0">
                <a:latin typeface="KoPub돋움체_Pro Light" pitchFamily="18" charset="-127"/>
                <a:ea typeface="KoPub돋움체_Pro Light" pitchFamily="18" charset="-127"/>
              </a:rPr>
              <a:t>2 </a:t>
            </a:r>
            <a:r>
              <a:rPr lang="en-US" altLang="ko-KR" baseline="30000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=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0.832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비해 더 잘 맞는다는 것을 보여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10.7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선형 회귀 모델을 다항 회귀로 변환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451137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주택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데이터셋을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사용한 비선형 관계 모델링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이전 절에서 간단한 예제에서 비선형 관계를 학습하기 위해 다항 특성을 구성하는 방법을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배웠음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이제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좀 더 실제적인 예를 알아보고 주택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데이터셋에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이런 개념을 적용해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보자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다음 코드를 실행하면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이차 다항식과 삼차 다항식을 사용하여 주택 가격과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LSTAT(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저소득 계층의 비율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사이의 관계를 모델링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10.7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선형 회귀 모델을 다항 회귀로 변환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451137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주택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데이터셋을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사용한 비선형 관계 모델링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그다음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선형 모델과 비교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563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580" y="2276860"/>
            <a:ext cx="4969026" cy="34948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10.7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선형 회귀 모델을 다항 회귀로 변환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451137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주택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데이터셋을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사용한 비선형 관계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모델링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57973" y="1873611"/>
            <a:ext cx="6217689" cy="44115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10.7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선형 회귀 모델을 다항 회귀로 변환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451137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주택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데이터셋을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사용한 비선형 관계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모델링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580" y="1921693"/>
            <a:ext cx="6202377" cy="41572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10.7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선형 회귀 모델을 다항 회귀로 변환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451137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주택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데이터셋을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사용한 비선형 관계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모델링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580" y="1931218"/>
            <a:ext cx="6258058" cy="3250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10.7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선형 회귀 모델을 다항 회귀로 변환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451137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주택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데이터셋을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사용한 비선형 관계 모델링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만들어진 그래프는 그림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10-12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와 같음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597117" y="2222140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/>
              <a:t> </a:t>
            </a:r>
            <a:r>
              <a:rPr lang="ko-KR" altLang="en-US" sz="1600" b="1" dirty="0" smtClean="0"/>
              <a:t>그림 </a:t>
            </a:r>
            <a:r>
              <a:rPr lang="en-US" altLang="ko-KR" sz="1600" b="1" dirty="0" smtClean="0"/>
              <a:t>10-12 LSTAT</a:t>
            </a:r>
            <a:r>
              <a:rPr lang="ko-KR" altLang="en-US" sz="1600" b="1" dirty="0" smtClean="0"/>
              <a:t>와 주택 가격 간의 비선형 모델링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573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7117" y="2564895"/>
            <a:ext cx="5812229" cy="39726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10.7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선형 회귀 모델을 다항 회귀로 변환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451137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주택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데이터셋을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사용한 비선형 관계 모델링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그림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10-12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에서 볼 수 있듯이 선형과 이차 다항 모델보다 삼차 다항 모델이 주택 가격과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LSTAT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사이의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관계를 잘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잡아냈음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다항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특성을 많이 추가할수록 모델 복잡도가 높아지고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과대적합의 가능성이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증가한다는 것을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기억함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실전에서는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별도의 테스트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데이터셋에서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모델의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일반화 성능을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평가하는 것이 권장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10.7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선형 회귀 모델을 다항 회귀로 변환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4" y="1459935"/>
            <a:ext cx="8451137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주택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데이터셋을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사용한 비선형 관계 모델링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또 다항 특성이 비선형 관계를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모델링하는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데 언제나 최선의 선택은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아님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예를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들어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MEDV-LSTAT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산점도를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보면 경험과 직관을 바탕으로 로그 스케일로 변환한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LSTAT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특성과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MEDV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의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제곱근은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선형 회귀 모델에 적합한 특성 공간을 구성하리라 추측할 수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제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생각에 이런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두 변수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사이의 관계는 지수 함수와 매우 비슷할 것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같음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583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57973" y="3140965"/>
            <a:ext cx="1675510" cy="5389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Custom 32">
      <a:dk1>
        <a:srgbClr val="464646"/>
      </a:dk1>
      <a:lt1>
        <a:sysClr val="window" lastClr="FFFFFF"/>
      </a:lt1>
      <a:dk2>
        <a:srgbClr val="474D49"/>
      </a:dk2>
      <a:lt2>
        <a:srgbClr val="EEECE1"/>
      </a:lt2>
      <a:accent1>
        <a:srgbClr val="68676C"/>
      </a:accent1>
      <a:accent2>
        <a:srgbClr val="BA6608"/>
      </a:accent2>
      <a:accent3>
        <a:srgbClr val="2D8F6C"/>
      </a:accent3>
      <a:accent4>
        <a:srgbClr val="8D8D8D"/>
      </a:accent4>
      <a:accent5>
        <a:srgbClr val="A94841"/>
      </a:accent5>
      <a:accent6>
        <a:srgbClr val="7688C0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BC650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3175" cap="flat" cmpd="sng" algn="ctr">
          <a:solidFill>
            <a:srgbClr val="BC6501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2_Office Theme">
  <a:themeElements>
    <a:clrScheme name="Custom 32">
      <a:dk1>
        <a:srgbClr val="464646"/>
      </a:dk1>
      <a:lt1>
        <a:sysClr val="window" lastClr="FFFFFF"/>
      </a:lt1>
      <a:dk2>
        <a:srgbClr val="474D49"/>
      </a:dk2>
      <a:lt2>
        <a:srgbClr val="EEECE1"/>
      </a:lt2>
      <a:accent1>
        <a:srgbClr val="68676C"/>
      </a:accent1>
      <a:accent2>
        <a:srgbClr val="BA6608"/>
      </a:accent2>
      <a:accent3>
        <a:srgbClr val="2D8F6C"/>
      </a:accent3>
      <a:accent4>
        <a:srgbClr val="8D8D8D"/>
      </a:accent4>
      <a:accent5>
        <a:srgbClr val="A94841"/>
      </a:accent5>
      <a:accent6>
        <a:srgbClr val="7688C0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31750">
          <a:solidFill>
            <a:srgbClr val="FF0000"/>
          </a:solidFill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3175" cap="flat" cmpd="sng" algn="ctr">
          <a:solidFill>
            <a:srgbClr val="BC6501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5308</TotalTime>
  <Words>5523</Words>
  <Application>Microsoft Office PowerPoint</Application>
  <PresentationFormat>화면 슬라이드 쇼(4:3)</PresentationFormat>
  <Paragraphs>635</Paragraphs>
  <Slides>125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2</vt:i4>
      </vt:variant>
      <vt:variant>
        <vt:lpstr>슬라이드 제목</vt:lpstr>
      </vt:variant>
      <vt:variant>
        <vt:i4>125</vt:i4>
      </vt:variant>
    </vt:vector>
  </HeadingPairs>
  <TitlesOfParts>
    <vt:vector size="127" baseType="lpstr">
      <vt:lpstr>1_Office Theme</vt:lpstr>
      <vt:lpstr>2_Office Theme</vt:lpstr>
      <vt:lpstr>슬라이드 1</vt:lpstr>
      <vt:lpstr>슬라이드 2</vt:lpstr>
      <vt:lpstr>10.1 선형 회귀</vt:lpstr>
      <vt:lpstr>10.1 선형 회귀</vt:lpstr>
      <vt:lpstr>10.1 선형 회귀</vt:lpstr>
      <vt:lpstr>10.1 선형 회귀</vt:lpstr>
      <vt:lpstr>10.1 선형 회귀</vt:lpstr>
      <vt:lpstr>10.1 선형 회귀</vt:lpstr>
      <vt:lpstr>10.1 선형 회귀</vt:lpstr>
      <vt:lpstr>10.1 선형 회귀</vt:lpstr>
      <vt:lpstr>10.1 선형 회귀</vt:lpstr>
      <vt:lpstr>10.2 주택 데이터셋 탐색</vt:lpstr>
      <vt:lpstr>10.2 주택 데이터셋 탐색</vt:lpstr>
      <vt:lpstr>10.2 주택 데이터셋 탐색</vt:lpstr>
      <vt:lpstr>10.2 주택 데이터셋 탐색</vt:lpstr>
      <vt:lpstr>10.2 주택 데이터셋 탐색</vt:lpstr>
      <vt:lpstr>10.2 주택 데이터셋 탐색</vt:lpstr>
      <vt:lpstr>10.2 주택 데이터셋 탐색</vt:lpstr>
      <vt:lpstr>10.2 주택 데이터셋 탐색</vt:lpstr>
      <vt:lpstr>10.2 주택 데이터셋 탐색</vt:lpstr>
      <vt:lpstr>10.2 주택 데이터셋 탐색</vt:lpstr>
      <vt:lpstr>10.2 주택 데이터셋 탐색</vt:lpstr>
      <vt:lpstr>10.2 주택 데이터셋 탐색</vt:lpstr>
      <vt:lpstr>10.2 주택 데이터셋 탐색</vt:lpstr>
      <vt:lpstr>10.2 주택 데이터셋 탐색</vt:lpstr>
      <vt:lpstr>10.2 주택 데이터셋 탐색</vt:lpstr>
      <vt:lpstr>10.2 주택 데이터셋 탐색</vt:lpstr>
      <vt:lpstr>10.2 주택 데이터셋 탐색</vt:lpstr>
      <vt:lpstr>10.2 주택 데이터셋 탐색</vt:lpstr>
      <vt:lpstr>10.2 주택 데이터셋 탐색</vt:lpstr>
      <vt:lpstr>10.2 주택 데이터셋 탐색</vt:lpstr>
      <vt:lpstr>10.3 최소 제곱 선형 회귀 모델 구현</vt:lpstr>
      <vt:lpstr>10.3 최소 제곱 선형 회귀 모델 구현</vt:lpstr>
      <vt:lpstr>10.3 최소 제곱 선형 회귀 모델 구현</vt:lpstr>
      <vt:lpstr>10.3 최소 제곱 선형 회귀 모델 구현</vt:lpstr>
      <vt:lpstr>10.3 최소 제곱 선형 회귀 모델 구현</vt:lpstr>
      <vt:lpstr>10.3 최소 제곱 선형 회귀 모델 구현</vt:lpstr>
      <vt:lpstr>10.3 최소 제곱 선형 회귀 모델 구현</vt:lpstr>
      <vt:lpstr>10.3 최소 제곱 선형 회귀 모델 구현</vt:lpstr>
      <vt:lpstr>10.3 최소 제곱 선형 회귀 모델 구현</vt:lpstr>
      <vt:lpstr>10.3 최소 제곱 선형 회귀 모델 구현</vt:lpstr>
      <vt:lpstr>10.3 최소 제곱 선형 회귀 모델 구현</vt:lpstr>
      <vt:lpstr>10.3 최소 제곱 선형 회귀 모델 구현</vt:lpstr>
      <vt:lpstr>10.3 최소 제곱 선형 회귀 모델 구현</vt:lpstr>
      <vt:lpstr>10.3 최소 제곱 선형 회귀 모델 구현</vt:lpstr>
      <vt:lpstr>10.3 최소 제곱 선형 회귀 모델 구현</vt:lpstr>
      <vt:lpstr>10.3 최소 제곱 선형 회귀 모델 구현</vt:lpstr>
      <vt:lpstr>10.3 최소 제곱 선형 회귀 모델 구현</vt:lpstr>
      <vt:lpstr>10.3 최소 제곱 선형 회귀 모델 구현</vt:lpstr>
      <vt:lpstr>10.4 RANSAC을 사용하여 안정된 회귀 모델 훈련</vt:lpstr>
      <vt:lpstr>10.4 RANSAC을 사용하여 안정된 회귀 모델 훈련</vt:lpstr>
      <vt:lpstr>10.4 RANSAC을 사용하여 안정된 회귀 모델 훈련</vt:lpstr>
      <vt:lpstr>10.4 RANSAC을 사용하여 안정된 회귀 모델 훈련</vt:lpstr>
      <vt:lpstr>10.4 RANSAC을 사용하여 안정된 회귀 모델 훈련</vt:lpstr>
      <vt:lpstr>10.4 RANSAC을 사용하여 안정된 회귀 모델 훈련</vt:lpstr>
      <vt:lpstr>10.4 RANSAC을 사용하여 안정된 회귀 모델 훈련</vt:lpstr>
      <vt:lpstr>10.4 RANSAC을 사용하여 안정된 회귀 모델 훈련</vt:lpstr>
      <vt:lpstr>10.4 RANSAC을 사용하여 안정된 회귀 모델 훈련</vt:lpstr>
      <vt:lpstr>10.4 RANSAC을 사용하여 안정된 회귀 모델 훈련</vt:lpstr>
      <vt:lpstr>10.4 RANSAC을 사용하여 안정된 회귀 모델 훈련</vt:lpstr>
      <vt:lpstr>10.5 선형 회귀 모델의 성능 평가</vt:lpstr>
      <vt:lpstr>10.5 선형 회귀 모델의 성능 평가</vt:lpstr>
      <vt:lpstr>10.5 선형 회귀 모델의 성능 평가</vt:lpstr>
      <vt:lpstr>10.5 선형 회귀 모델의 성능 평가</vt:lpstr>
      <vt:lpstr>10.5 선형 회귀 모델의 성능 평가</vt:lpstr>
      <vt:lpstr>10.5 선형 회귀 모델의 성능 평가</vt:lpstr>
      <vt:lpstr>10.5 선형 회귀 모델의 성능 평가</vt:lpstr>
      <vt:lpstr>10.5 선형 회귀 모델의 성능 평가</vt:lpstr>
      <vt:lpstr>10.5 선형 회귀 모델의 성능 평가</vt:lpstr>
      <vt:lpstr>10.5 선형 회귀 모델의 성능 평가</vt:lpstr>
      <vt:lpstr>10.5 선형 회귀 모델의 성능 평가</vt:lpstr>
      <vt:lpstr>10.5 선형 회귀 모델의 성능 평가</vt:lpstr>
      <vt:lpstr>10.5 선형 회귀 모델의 성능 평가</vt:lpstr>
      <vt:lpstr>10.5 선형 회귀 모델의 성능 평가</vt:lpstr>
      <vt:lpstr>10.6 회귀에 규제 적용</vt:lpstr>
      <vt:lpstr>10.6 회귀에 규제 적용</vt:lpstr>
      <vt:lpstr>10.6 회귀에 규제 적용</vt:lpstr>
      <vt:lpstr>10.6 회귀에 규제 적용</vt:lpstr>
      <vt:lpstr>10.6 회귀에 규제 적용</vt:lpstr>
      <vt:lpstr>10.6 회귀에 규제 적용</vt:lpstr>
      <vt:lpstr>10.6 회귀에 규제 적용</vt:lpstr>
      <vt:lpstr>10.6 회귀에 규제 적용</vt:lpstr>
      <vt:lpstr>10.7 선형 회귀 모델을 다항 회귀로 변환</vt:lpstr>
      <vt:lpstr>10.7 선형 회귀 모델을 다항 회귀로 변환</vt:lpstr>
      <vt:lpstr>10.7 선형 회귀 모델을 다항 회귀로 변환</vt:lpstr>
      <vt:lpstr>10.7 선형 회귀 모델을 다항 회귀로 변환</vt:lpstr>
      <vt:lpstr>10.7 선형 회귀 모델을 다항 회귀로 변환</vt:lpstr>
      <vt:lpstr>10.7 선형 회귀 모델을 다항 회귀로 변환</vt:lpstr>
      <vt:lpstr>10.7 선형 회귀 모델을 다항 회귀로 변환</vt:lpstr>
      <vt:lpstr>10.7 선형 회귀 모델을 다항 회귀로 변환</vt:lpstr>
      <vt:lpstr>10.7 선형 회귀 모델을 다항 회귀로 변환</vt:lpstr>
      <vt:lpstr>10.7 선형 회귀 모델을 다항 회귀로 변환</vt:lpstr>
      <vt:lpstr>10.7 선형 회귀 모델을 다항 회귀로 변환</vt:lpstr>
      <vt:lpstr>10.7 선형 회귀 모델을 다항 회귀로 변환</vt:lpstr>
      <vt:lpstr>10.7 선형 회귀 모델을 다항 회귀로 변환</vt:lpstr>
      <vt:lpstr>10.7 선형 회귀 모델을 다항 회귀로 변환</vt:lpstr>
      <vt:lpstr>10.7 선형 회귀 모델을 다항 회귀로 변환</vt:lpstr>
      <vt:lpstr>10.7 선형 회귀 모델을 다항 회귀로 변환</vt:lpstr>
      <vt:lpstr>10.7 선형 회귀 모델을 다항 회귀로 변환</vt:lpstr>
      <vt:lpstr>10.7 선형 회귀 모델을 다항 회귀로 변환</vt:lpstr>
      <vt:lpstr>10.7 선형 회귀 모델을 다항 회귀로 변환</vt:lpstr>
      <vt:lpstr>10.7 선형 회귀 모델을 다항 회귀로 변환</vt:lpstr>
      <vt:lpstr>10.7 선형 회귀 모델을 다항 회귀로 변환</vt:lpstr>
      <vt:lpstr>10.7 선형 회귀 모델을 다항 회귀로 변환</vt:lpstr>
      <vt:lpstr>10.8 랜덤 포레스트를 사용하여 비선형 관계 다루기</vt:lpstr>
      <vt:lpstr>10.8 랜덤 포레스트를 사용하여 비선형 관계 다루기</vt:lpstr>
      <vt:lpstr>10.8 랜덤 포레스트를 사용하여 비선형 관계 다루기</vt:lpstr>
      <vt:lpstr>10.8 랜덤 포레스트를 사용하여 비선형 관계 다루기</vt:lpstr>
      <vt:lpstr>10.8 랜덤 포레스트를 사용하여 비선형 관계 다루기</vt:lpstr>
      <vt:lpstr>10.8 랜덤 포레스트를 사용하여 비선형 관계 다루기</vt:lpstr>
      <vt:lpstr>10.8 랜덤 포레스트를 사용하여 비선형 관계 다루기</vt:lpstr>
      <vt:lpstr>10.8 랜덤 포레스트를 사용하여 비선형 관계 다루기</vt:lpstr>
      <vt:lpstr>10.8 랜덤 포레스트를 사용하여 비선형 관계 다루기</vt:lpstr>
      <vt:lpstr>10.8 랜덤 포레스트를 사용하여 비선형 관계 다루기</vt:lpstr>
      <vt:lpstr>10.8 랜덤 포레스트를 사용하여 비선형 관계 다루기</vt:lpstr>
      <vt:lpstr>10.8 랜덤 포레스트를 사용하여 비선형 관계 다루기</vt:lpstr>
      <vt:lpstr>10.8 랜덤 포레스트를 사용하여 비선형 관계 다루기</vt:lpstr>
      <vt:lpstr>10.8 랜덤 포레스트를 사용하여 비선형 관계 다루기</vt:lpstr>
      <vt:lpstr>10.8 랜덤 포레스트를 사용하여 비선형 관계 다루기</vt:lpstr>
      <vt:lpstr>10.8 랜덤 포레스트를 사용하여 비선형 관계 다루기</vt:lpstr>
      <vt:lpstr>10.8 랜덤 포레스트를 사용하여 비선형 관계 다루기</vt:lpstr>
      <vt:lpstr>10.8 랜덤 포레스트를 사용하여 비선형 관계 다루기</vt:lpstr>
      <vt:lpstr>10.9 요약</vt:lpstr>
      <vt:lpstr>10.9 요약</vt:lpstr>
      <vt:lpstr>10.9 요약</vt:lpstr>
    </vt:vector>
  </TitlesOfParts>
  <Company>The National Academies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Megan Ellinger</dc:creator>
  <cp:lastModifiedBy>admin</cp:lastModifiedBy>
  <cp:revision>788</cp:revision>
  <cp:lastPrinted>2016-08-10T06:58:55Z</cp:lastPrinted>
  <dcterms:created xsi:type="dcterms:W3CDTF">2013-04-05T19:58:06Z</dcterms:created>
  <dcterms:modified xsi:type="dcterms:W3CDTF">2021-04-13T14:36:07Z</dcterms:modified>
</cp:coreProperties>
</file>